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Helvetica Neue"/>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968356-D2D7-4D35-86DA-FE4F4083E1D0}">
  <a:tblStyle styleId="{0E968356-D2D7-4D35-86DA-FE4F4083E1D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HelveticaNeue-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HelveticaNeue-italic.fntdata"/><Relationship Id="rId70" Type="http://schemas.openxmlformats.org/officeDocument/2006/relationships/font" Target="fonts/HelveticaNeue-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HelveticaNeue-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8e47a0b28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8e47a0b28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a84945949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a84945949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a84945949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a84945949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a84945949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a84945949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a84945949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a84945949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a8494594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a8494594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8e47a0b2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8e47a0b2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6ef46cd2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6ef46cd2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88f9e4e53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88f9e4e53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88f9e4e5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88f9e4e5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7bb62df80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7bb62df80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ece96b22d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ece96b22d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7bb62df80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7bb62df80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7bb62df80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7bb62df80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7bb62df8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7bb62df8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76fea747c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76fea747c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76fea747c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76fea747c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76fea747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76fea747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6ef46cd25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6ef46cd25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6ef46cd25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6ef46cd25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6ef46cd25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6ef46cd25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6ef46cd25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6ef46cd25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ece96b22d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ece96b22d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6ef46cd25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6ef46cd25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582d7ec33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582d7ec33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666ae5dbe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666ae5db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666ae5dbe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666ae5dbe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666ae5dbe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666ae5dbe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666ae5db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666ae5db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582d7ec3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582d7ec3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582d7ec33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582d7ec33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2519fe243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2519fe243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267933e36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267933e36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ece96b22d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ece96b22d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614472f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2614472f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519fe24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2519fe24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9900"/>
                </a:highlight>
              </a:rPr>
              <a:t>find where the “errors” are </a:t>
            </a:r>
            <a:endParaRPr>
              <a:highlight>
                <a:srgbClr val="FF9900"/>
              </a:highlight>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23a5bbd3ee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23a5bbd3ee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519fe243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2519fe243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519fe243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2519fe243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267933e3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267933e3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519fe243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2519fe243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23a5bbd3e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23a5bbd3e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43f3e80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243f3e80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23a5bbd3e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23a5bbd3e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ece96b22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ece96b22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243f3e80a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243f3e80a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23a5bbd3e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23a5bbd3e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23a5bbd3e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23a5bbd3e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0842175a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20842175a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3a5bbd3e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23a5bbd3e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23a5bbd3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23a5bbd3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23a5bbd3e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23a5bbd3e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23a5bbd3ee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23a5bbd3ee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20842175a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20842175a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20842175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20842175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ba5d06079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ba5d0607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20842175a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20842175a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20842175a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20842175a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20842175a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20842175a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ba5d0607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ba5d0607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b3c731e6b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b3c731e6b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b3c731e6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b3c731e6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t.co/mwGwCjTDO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www.youtube.com/watch?v=1YxH43Cw6t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hyperlink" Target="https://github.com/twitterdev/Twitter-API-v2-sample-code/blob/main/Full-Archive-Search/full-archive-search.py"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read.dukeupress.edu/american-speech/article-abstract/94/4/420/139031/Has-nigga-Been-Reappropriated-as-a-Term-of" TargetMode="External"/><Relationship Id="rId4" Type="http://schemas.openxmlformats.org/officeDocument/2006/relationships/hyperlink" Target="https://www.sonjallanehart.com/uploads/3/7/0/5/37059841/lanehart_1998.pdf" TargetMode="External"/><Relationship Id="rId5" Type="http://schemas.openxmlformats.org/officeDocument/2006/relationships/hyperlink" Target="https://www.sonjallanehart.com/uploads/3/7/0/5/37059841/lang_of_identity.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hyperlink" Target="https://scholar.google.com/citations?view_op=view_citation&amp;hl=en&amp;user=LS0FxkoAAAAJ&amp;citation_for_view=LS0FxkoAAAAJ:u5HHmVD_uO8C" TargetMode="External"/><Relationship Id="rId4" Type="http://schemas.openxmlformats.org/officeDocument/2006/relationships/hyperlink" Target="https://www.researchgate.net/publication/333708125_Grammatical_Reanalysis_and_the_Multiple_N-Words_in_African_American_English" TargetMode="External"/><Relationship Id="rId5" Type="http://schemas.openxmlformats.org/officeDocument/2006/relationships/hyperlink" Target="https://static1.squarespace.com/static/53812953e4b02ca8a934eebf/t/5c9e409fef067500012eb95d/1553875104615/Nwords2019_FinalSubmission+11-56-28-298.pdf" TargetMode="External"/><Relationship Id="rId6" Type="http://schemas.openxmlformats.org/officeDocument/2006/relationships/hyperlink" Target="https://www.researchgate.net/publication/281316950_Semantic_Bleaching_and_the_Emergence_of_New_Pronouns_in_AAVE" TargetMode="External"/><Relationship Id="rId7" Type="http://schemas.openxmlformats.org/officeDocument/2006/relationships/hyperlink" Target="https://www.researchgate.net/publication/329406677_Corpus-Based_Sociophonetic_Approaches_to_Postvocalic_R-Lessness_in_African_American_Languag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s://t.co/sO4VWwcbla"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hyperlink" Target="https://www.youtube.com/watch?v=a4NrrUtRShw"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2.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27.png"/><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24.png"/><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6.png"/><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0.png"/><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7.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300"/>
              <a:t>Black Twitter Project Update</a:t>
            </a:r>
            <a:endParaRPr sz="33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01</a:t>
            </a:r>
            <a:r>
              <a:rPr lang="en"/>
              <a:t>/26/2022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nvSpPr>
        <p:spPr>
          <a:xfrm>
            <a:off x="346700" y="272250"/>
            <a:ext cx="875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Frequent Word Tokens (Influencers Re-analysis)</a:t>
            </a:r>
            <a:endParaRPr/>
          </a:p>
        </p:txBody>
      </p:sp>
      <p:sp>
        <p:nvSpPr>
          <p:cNvPr id="118" name="Google Shape;118;p22"/>
          <p:cNvSpPr txBox="1"/>
          <p:nvPr/>
        </p:nvSpPr>
        <p:spPr>
          <a:xfrm>
            <a:off x="1032250" y="743600"/>
            <a:ext cx="281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Word Token Counts (</a:t>
            </a:r>
            <a:r>
              <a:rPr lang="en" sz="1100"/>
              <a:t>Black Influencers)</a:t>
            </a:r>
            <a:endParaRPr sz="1100"/>
          </a:p>
        </p:txBody>
      </p:sp>
      <p:sp>
        <p:nvSpPr>
          <p:cNvPr id="119" name="Google Shape;119;p22"/>
          <p:cNvSpPr txBox="1"/>
          <p:nvPr/>
        </p:nvSpPr>
        <p:spPr>
          <a:xfrm>
            <a:off x="5063400" y="743600"/>
            <a:ext cx="3016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solidFill>
                  <a:schemeClr val="dk1"/>
                </a:solidFill>
              </a:rPr>
              <a:t>Word Token Counts (Non-Black Influencers)</a:t>
            </a:r>
            <a:endParaRPr sz="1100"/>
          </a:p>
        </p:txBody>
      </p:sp>
      <p:graphicFrame>
        <p:nvGraphicFramePr>
          <p:cNvPr id="120" name="Google Shape;120;p22"/>
          <p:cNvGraphicFramePr/>
          <p:nvPr/>
        </p:nvGraphicFramePr>
        <p:xfrm>
          <a:off x="1602900" y="1168750"/>
          <a:ext cx="3000000" cy="3000000"/>
        </p:xfrm>
        <a:graphic>
          <a:graphicData uri="http://schemas.openxmlformats.org/drawingml/2006/table">
            <a:tbl>
              <a:tblPr>
                <a:noFill/>
                <a:tableStyleId>{0E968356-D2D7-4D35-86DA-FE4F4083E1D0}</a:tableStyleId>
              </a:tblPr>
              <a:tblGrid>
                <a:gridCol w="352425"/>
                <a:gridCol w="685800"/>
                <a:gridCol w="466725"/>
              </a:tblGrid>
              <a:tr h="228600">
                <a:tc>
                  <a:txBody>
                    <a:bodyPr/>
                    <a:lstStyle/>
                    <a:p>
                      <a:pPr indent="0" lvl="0" marL="0" rtl="0" algn="l">
                        <a:lnSpc>
                          <a:spcPct val="115000"/>
                        </a:lnSpc>
                        <a:spcBef>
                          <a:spcPts val="0"/>
                        </a:spcBef>
                        <a:spcAft>
                          <a:spcPts val="0"/>
                        </a:spcAft>
                        <a:buNone/>
                      </a:pPr>
                      <a:r>
                        <a:t/>
                      </a:r>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t>word_token</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t>count</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r>
              <a:tr h="228600">
                <a:tc>
                  <a:txBody>
                    <a:bodyPr/>
                    <a:lstStyle/>
                    <a:p>
                      <a:pPr indent="0" lvl="0" marL="0" rtl="0" algn="l">
                        <a:lnSpc>
                          <a:spcPct val="115000"/>
                        </a:lnSpc>
                        <a:spcBef>
                          <a:spcPts val="0"/>
                        </a:spcBef>
                        <a:spcAft>
                          <a:spcPts val="0"/>
                        </a:spcAft>
                        <a:buNone/>
                      </a:pPr>
                      <a:r>
                        <a:rPr b="1" lang="en" sz="750"/>
                        <a:t>0</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rt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415154</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153</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people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68238</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650">
                <a:tc>
                  <a:txBody>
                    <a:bodyPr/>
                    <a:lstStyle/>
                    <a:p>
                      <a:pPr indent="0" lvl="0" marL="0" rtl="0" algn="l">
                        <a:lnSpc>
                          <a:spcPct val="115000"/>
                        </a:lnSpc>
                        <a:spcBef>
                          <a:spcPts val="0"/>
                        </a:spcBef>
                        <a:spcAft>
                          <a:spcPts val="0"/>
                        </a:spcAft>
                        <a:buNone/>
                      </a:pPr>
                      <a:r>
                        <a:rPr b="1" lang="en" sz="750"/>
                        <a:t>1824</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52109</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1239</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black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51419</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62</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one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49872</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650">
                <a:tc>
                  <a:txBody>
                    <a:bodyPr/>
                    <a:lstStyle/>
                    <a:p>
                      <a:pPr indent="0" lvl="0" marL="0" rtl="0" algn="l">
                        <a:lnSpc>
                          <a:spcPct val="115000"/>
                        </a:lnSpc>
                        <a:spcBef>
                          <a:spcPts val="0"/>
                        </a:spcBef>
                        <a:spcAft>
                          <a:spcPts val="0"/>
                        </a:spcAft>
                        <a:buNone/>
                      </a:pPr>
                      <a:r>
                        <a:rPr b="1" lang="en" sz="750"/>
                        <a:t>1839</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44548</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1092</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thank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40675</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138</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time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33711</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170</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love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31772</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122</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think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27316</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39</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new</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25465</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149</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today</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24755</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1883</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lol</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24154</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941</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day</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22595</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650">
                <a:tc>
                  <a:txBody>
                    <a:bodyPr/>
                    <a:lstStyle/>
                    <a:p>
                      <a:pPr indent="0" lvl="0" marL="0" rtl="0" algn="l">
                        <a:lnSpc>
                          <a:spcPct val="115000"/>
                        </a:lnSpc>
                        <a:spcBef>
                          <a:spcPts val="0"/>
                        </a:spcBef>
                        <a:spcAft>
                          <a:spcPts val="0"/>
                        </a:spcAft>
                        <a:buNone/>
                      </a:pPr>
                      <a:r>
                        <a:rPr b="1" lang="en" sz="750"/>
                        <a:t>1754</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22019</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121" name="Google Shape;121;p22"/>
          <p:cNvGraphicFramePr/>
          <p:nvPr/>
        </p:nvGraphicFramePr>
        <p:xfrm>
          <a:off x="5731925" y="1197322"/>
          <a:ext cx="3000000" cy="3000000"/>
        </p:xfrm>
        <a:graphic>
          <a:graphicData uri="http://schemas.openxmlformats.org/drawingml/2006/table">
            <a:tbl>
              <a:tblPr>
                <a:noFill/>
                <a:tableStyleId>{0E968356-D2D7-4D35-86DA-FE4F4083E1D0}</a:tableStyleId>
              </a:tblPr>
              <a:tblGrid>
                <a:gridCol w="419100"/>
                <a:gridCol w="933450"/>
                <a:gridCol w="457200"/>
              </a:tblGrid>
              <a:tr h="100000">
                <a:tc>
                  <a:txBody>
                    <a:bodyPr/>
                    <a:lstStyle/>
                    <a:p>
                      <a:pPr indent="0" lvl="0" marL="0" rtl="0" algn="l">
                        <a:lnSpc>
                          <a:spcPct val="115000"/>
                        </a:lnSpc>
                        <a:spcBef>
                          <a:spcPts val="0"/>
                        </a:spcBef>
                        <a:spcAft>
                          <a:spcPts val="0"/>
                        </a:spcAft>
                        <a:buNone/>
                      </a:pPr>
                      <a:r>
                        <a:t/>
                      </a:r>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t>word_token</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t>count</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r>
              <a:tr h="228600">
                <a:tc>
                  <a:txBody>
                    <a:bodyPr/>
                    <a:lstStyle/>
                    <a:p>
                      <a:pPr indent="0" lvl="0" marL="0" rtl="0" algn="l">
                        <a:lnSpc>
                          <a:spcPct val="115000"/>
                        </a:lnSpc>
                        <a:spcBef>
                          <a:spcPts val="0"/>
                        </a:spcBef>
                        <a:spcAft>
                          <a:spcPts val="0"/>
                        </a:spcAft>
                        <a:buNone/>
                      </a:pPr>
                      <a:r>
                        <a:rPr b="1" lang="en" sz="750"/>
                        <a:t>0</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rt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103087</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174</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people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23805</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597</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one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17321</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520</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new</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16064</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1390</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c</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16049</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1332</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thanks</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15953</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49</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covid</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15462</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4270</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central</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15129</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5151</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comedy</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14670</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5148</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#norafromqueens</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14622</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5150</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10/9</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14569</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402</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2</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14352</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155</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#covid19</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14210</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545</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today</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14061</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478</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trump</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13502</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nvSpPr>
        <p:spPr>
          <a:xfrm>
            <a:off x="346700" y="272250"/>
            <a:ext cx="875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Hashtag WordClouds (Influencers Re-analysis)</a:t>
            </a:r>
            <a:endParaRPr/>
          </a:p>
        </p:txBody>
      </p:sp>
      <p:sp>
        <p:nvSpPr>
          <p:cNvPr id="127" name="Google Shape;127;p23"/>
          <p:cNvSpPr txBox="1"/>
          <p:nvPr/>
        </p:nvSpPr>
        <p:spPr>
          <a:xfrm>
            <a:off x="1699675" y="819800"/>
            <a:ext cx="1406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Black Influencers</a:t>
            </a:r>
            <a:endParaRPr sz="1100"/>
          </a:p>
        </p:txBody>
      </p:sp>
      <p:sp>
        <p:nvSpPr>
          <p:cNvPr id="128" name="Google Shape;128;p23"/>
          <p:cNvSpPr txBox="1"/>
          <p:nvPr/>
        </p:nvSpPr>
        <p:spPr>
          <a:xfrm>
            <a:off x="5600700" y="819800"/>
            <a:ext cx="234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Non-Black Influencers</a:t>
            </a:r>
            <a:endParaRPr sz="1100"/>
          </a:p>
        </p:txBody>
      </p:sp>
      <p:pic>
        <p:nvPicPr>
          <p:cNvPr id="129" name="Google Shape;129;p23"/>
          <p:cNvPicPr preferRelativeResize="0"/>
          <p:nvPr/>
        </p:nvPicPr>
        <p:blipFill>
          <a:blip r:embed="rId3">
            <a:alphaModFix/>
          </a:blip>
          <a:stretch>
            <a:fillRect/>
          </a:stretch>
        </p:blipFill>
        <p:spPr>
          <a:xfrm>
            <a:off x="744913" y="1360675"/>
            <a:ext cx="3422417" cy="3397928"/>
          </a:xfrm>
          <a:prstGeom prst="rect">
            <a:avLst/>
          </a:prstGeom>
          <a:noFill/>
          <a:ln>
            <a:noFill/>
          </a:ln>
        </p:spPr>
      </p:pic>
      <p:pic>
        <p:nvPicPr>
          <p:cNvPr id="130" name="Google Shape;130;p23"/>
          <p:cNvPicPr preferRelativeResize="0"/>
          <p:nvPr/>
        </p:nvPicPr>
        <p:blipFill>
          <a:blip r:embed="rId4">
            <a:alphaModFix/>
          </a:blip>
          <a:stretch>
            <a:fillRect/>
          </a:stretch>
        </p:blipFill>
        <p:spPr>
          <a:xfrm>
            <a:off x="4775525" y="1360675"/>
            <a:ext cx="3422401" cy="339790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nvSpPr>
        <p:spPr>
          <a:xfrm>
            <a:off x="346700" y="272250"/>
            <a:ext cx="875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Frequent Word Tokens (Partial 200 New Users)</a:t>
            </a:r>
            <a:endParaRPr/>
          </a:p>
        </p:txBody>
      </p:sp>
      <p:graphicFrame>
        <p:nvGraphicFramePr>
          <p:cNvPr id="136" name="Google Shape;136;p24"/>
          <p:cNvGraphicFramePr/>
          <p:nvPr/>
        </p:nvGraphicFramePr>
        <p:xfrm>
          <a:off x="2427200" y="837625"/>
          <a:ext cx="3000000" cy="3000000"/>
        </p:xfrm>
        <a:graphic>
          <a:graphicData uri="http://schemas.openxmlformats.org/drawingml/2006/table">
            <a:tbl>
              <a:tblPr>
                <a:noFill/>
                <a:tableStyleId>{0E968356-D2D7-4D35-86DA-FE4F4083E1D0}</a:tableStyleId>
              </a:tblPr>
              <a:tblGrid>
                <a:gridCol w="419100"/>
                <a:gridCol w="685800"/>
                <a:gridCol w="457200"/>
              </a:tblGrid>
              <a:tr h="228600">
                <a:tc>
                  <a:txBody>
                    <a:bodyPr/>
                    <a:lstStyle/>
                    <a:p>
                      <a:pPr indent="0" lvl="0" marL="0" rtl="0" algn="l">
                        <a:lnSpc>
                          <a:spcPct val="115000"/>
                        </a:lnSpc>
                        <a:spcBef>
                          <a:spcPts val="0"/>
                        </a:spcBef>
                        <a:spcAft>
                          <a:spcPts val="0"/>
                        </a:spcAft>
                        <a:buNone/>
                      </a:pPr>
                      <a:r>
                        <a:t/>
                      </a:r>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t>word_token</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t>count</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r>
              <a:tr h="228600">
                <a:tc>
                  <a:txBody>
                    <a:bodyPr/>
                    <a:lstStyle/>
                    <a:p>
                      <a:pPr indent="0" lvl="0" marL="0" rtl="0" algn="l">
                        <a:lnSpc>
                          <a:spcPct val="115000"/>
                        </a:lnSpc>
                        <a:spcBef>
                          <a:spcPts val="0"/>
                        </a:spcBef>
                        <a:spcAft>
                          <a:spcPts val="0"/>
                        </a:spcAft>
                        <a:buNone/>
                      </a:pPr>
                      <a:r>
                        <a:rPr b="1" lang="en" sz="750"/>
                        <a:t>11</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rt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467381</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650">
                <a:tc>
                  <a:txBody>
                    <a:bodyPr/>
                    <a:lstStyle/>
                    <a:p>
                      <a:pPr indent="0" lvl="0" marL="0" rtl="0" algn="l">
                        <a:lnSpc>
                          <a:spcPct val="115000"/>
                        </a:lnSpc>
                        <a:spcBef>
                          <a:spcPts val="0"/>
                        </a:spcBef>
                        <a:spcAft>
                          <a:spcPts val="0"/>
                        </a:spcAft>
                        <a:buNone/>
                      </a:pPr>
                      <a:r>
                        <a:rPr b="1" lang="en" sz="750"/>
                        <a:t>46</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65613</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159</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people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51951</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127</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black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50407</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650">
                <a:tc>
                  <a:txBody>
                    <a:bodyPr/>
                    <a:lstStyle/>
                    <a:p>
                      <a:pPr indent="0" lvl="0" marL="0" rtl="0" algn="l">
                        <a:lnSpc>
                          <a:spcPct val="115000"/>
                        </a:lnSpc>
                        <a:spcBef>
                          <a:spcPts val="0"/>
                        </a:spcBef>
                        <a:spcAft>
                          <a:spcPts val="0"/>
                        </a:spcAft>
                        <a:buNone/>
                      </a:pPr>
                      <a:r>
                        <a:rPr b="1" lang="en" sz="750"/>
                        <a:t>688</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35094</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52</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one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34933</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650">
                <a:tc>
                  <a:txBody>
                    <a:bodyPr/>
                    <a:lstStyle/>
                    <a:p>
                      <a:pPr indent="0" lvl="0" marL="0" rtl="0" algn="l">
                        <a:lnSpc>
                          <a:spcPct val="115000"/>
                        </a:lnSpc>
                        <a:spcBef>
                          <a:spcPts val="0"/>
                        </a:spcBef>
                        <a:spcAft>
                          <a:spcPts val="0"/>
                        </a:spcAft>
                        <a:buNone/>
                      </a:pPr>
                      <a:r>
                        <a:rPr b="1" lang="en" sz="750"/>
                        <a:t>208</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34698</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172</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time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24385</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510</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love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24243</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122</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white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21648</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90</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day</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19624</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432</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new</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19310</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684</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de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18947</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113</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think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18744</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947</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today</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16463</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1099</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man</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16098</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137" name="Google Shape;137;p24"/>
          <p:cNvGraphicFramePr/>
          <p:nvPr/>
        </p:nvGraphicFramePr>
        <p:xfrm>
          <a:off x="4704050" y="955725"/>
          <a:ext cx="3000000" cy="3000000"/>
        </p:xfrm>
        <a:graphic>
          <a:graphicData uri="http://schemas.openxmlformats.org/drawingml/2006/table">
            <a:tbl>
              <a:tblPr>
                <a:noFill/>
                <a:tableStyleId>{0E968356-D2D7-4D35-86DA-FE4F4083E1D0}</a:tableStyleId>
              </a:tblPr>
              <a:tblGrid>
                <a:gridCol w="419100"/>
                <a:gridCol w="685800"/>
                <a:gridCol w="457200"/>
              </a:tblGrid>
              <a:tr h="228600">
                <a:tc>
                  <a:txBody>
                    <a:bodyPr/>
                    <a:lstStyle/>
                    <a:p>
                      <a:pPr indent="0" lvl="0" marL="0" rtl="0" algn="l">
                        <a:lnSpc>
                          <a:spcPct val="115000"/>
                        </a:lnSpc>
                        <a:spcBef>
                          <a:spcPts val="0"/>
                        </a:spcBef>
                        <a:spcAft>
                          <a:spcPts val="0"/>
                        </a:spcAft>
                        <a:buNone/>
                      </a:pPr>
                      <a:r>
                        <a:rPr b="1" lang="en" sz="750"/>
                        <a:t>1479</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right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15483</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1057</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back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15325</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530</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said</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15047</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568</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14981</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195</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first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14388</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1362</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women</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14110</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4074</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1</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13842</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81</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way</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13761</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212</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thank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13756</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2206</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work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12931</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1848</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please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12258</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80</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trump</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12247</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43</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lol</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11884</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146</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2</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11852</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1306</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life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11832</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456</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shit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11451</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327</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always</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11398</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nvSpPr>
        <p:spPr>
          <a:xfrm>
            <a:off x="346700" y="272250"/>
            <a:ext cx="875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Hashtag WordClouds (</a:t>
            </a:r>
            <a:r>
              <a:rPr lang="en">
                <a:solidFill>
                  <a:schemeClr val="dk1"/>
                </a:solidFill>
              </a:rPr>
              <a:t>Partial 200 New Users</a:t>
            </a:r>
            <a:r>
              <a:rPr lang="en"/>
              <a:t>)</a:t>
            </a:r>
            <a:endParaRPr/>
          </a:p>
        </p:txBody>
      </p:sp>
      <p:pic>
        <p:nvPicPr>
          <p:cNvPr id="143" name="Google Shape;143;p25"/>
          <p:cNvPicPr preferRelativeResize="0"/>
          <p:nvPr/>
        </p:nvPicPr>
        <p:blipFill>
          <a:blip r:embed="rId3">
            <a:alphaModFix/>
          </a:blip>
          <a:stretch>
            <a:fillRect/>
          </a:stretch>
        </p:blipFill>
        <p:spPr>
          <a:xfrm>
            <a:off x="2438400" y="824850"/>
            <a:ext cx="4196277" cy="4166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300"/>
              <a:t>Black Twitter Project Update</a:t>
            </a:r>
            <a:endParaRPr sz="3300"/>
          </a:p>
        </p:txBody>
      </p:sp>
      <p:sp>
        <p:nvSpPr>
          <p:cNvPr id="149" name="Google Shape;149;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11/17/2022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graphicFrame>
        <p:nvGraphicFramePr>
          <p:cNvPr id="154" name="Google Shape;154;p27"/>
          <p:cNvGraphicFramePr/>
          <p:nvPr/>
        </p:nvGraphicFramePr>
        <p:xfrm>
          <a:off x="152400" y="152400"/>
          <a:ext cx="3000000" cy="3000000"/>
        </p:xfrm>
        <a:graphic>
          <a:graphicData uri="http://schemas.openxmlformats.org/drawingml/2006/table">
            <a:tbl>
              <a:tblPr>
                <a:noFill/>
                <a:tableStyleId>{0E968356-D2D7-4D35-86DA-FE4F4083E1D0}</a:tableStyleId>
              </a:tblPr>
              <a:tblGrid>
                <a:gridCol w="285750"/>
                <a:gridCol w="1276350"/>
                <a:gridCol w="942975"/>
                <a:gridCol w="6619875"/>
              </a:tblGrid>
              <a:tr h="228600">
                <a:tc>
                  <a:txBody>
                    <a:bodyPr/>
                    <a:lstStyle/>
                    <a:p>
                      <a:pPr indent="0" lvl="0" marL="0" rtl="0" algn="l">
                        <a:lnSpc>
                          <a:spcPct val="115000"/>
                        </a:lnSpc>
                        <a:spcBef>
                          <a:spcPts val="0"/>
                        </a:spcBef>
                        <a:spcAft>
                          <a:spcPts val="0"/>
                        </a:spcAft>
                        <a:buNone/>
                      </a:pPr>
                      <a:r>
                        <a:t/>
                      </a:r>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t>twitter_user_id</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t>User_Name</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t>Description</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r>
              <a:tr h="228600">
                <a:tc>
                  <a:txBody>
                    <a:bodyPr/>
                    <a:lstStyle/>
                    <a:p>
                      <a:pPr indent="0" lvl="0" marL="0" rtl="0" algn="l">
                        <a:lnSpc>
                          <a:spcPct val="115000"/>
                        </a:lnSpc>
                        <a:spcBef>
                          <a:spcPts val="0"/>
                        </a:spcBef>
                        <a:spcAft>
                          <a:spcPts val="0"/>
                        </a:spcAft>
                        <a:buNone/>
                      </a:pPr>
                      <a:r>
                        <a:rPr b="1" lang="en" sz="750"/>
                        <a:t>100</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867932737</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cozywithwhoiam_</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phd person @qmul she/ her | flora, blackness, feminism, poetry. ease. hive. panda.</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0075">
                <a:tc>
                  <a:txBody>
                    <a:bodyPr/>
                    <a:lstStyle/>
                    <a:p>
                      <a:pPr indent="0" lvl="0" marL="0" rtl="0" algn="l">
                        <a:lnSpc>
                          <a:spcPct val="115000"/>
                        </a:lnSpc>
                        <a:spcBef>
                          <a:spcPts val="0"/>
                        </a:spcBef>
                        <a:spcAft>
                          <a:spcPts val="0"/>
                        </a:spcAft>
                        <a:buNone/>
                      </a:pPr>
                      <a:r>
                        <a:rPr b="1" lang="en" sz="750"/>
                        <a:t>101</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1514622111054192647</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ShawnReneeB</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🗣Against anti-Black Hate</a:t>
                      </a:r>
                      <a:endParaRPr sz="750"/>
                    </a:p>
                    <a:p>
                      <a:pPr indent="0" lvl="0" marL="0" rtl="0" algn="l">
                        <a:lnSpc>
                          <a:spcPct val="115000"/>
                        </a:lnSpc>
                        <a:spcBef>
                          <a:spcPts val="0"/>
                        </a:spcBef>
                        <a:spcAft>
                          <a:spcPts val="0"/>
                        </a:spcAft>
                        <a:buNone/>
                      </a:pPr>
                      <a:r>
                        <a:rPr lang="en" sz="750"/>
                        <a:t>🗣Advocate for Social Justice</a:t>
                      </a:r>
                      <a:endParaRPr sz="750"/>
                    </a:p>
                    <a:p>
                      <a:pPr indent="0" lvl="0" marL="0" rtl="0" algn="l">
                        <a:lnSpc>
                          <a:spcPct val="115000"/>
                        </a:lnSpc>
                        <a:spcBef>
                          <a:spcPts val="0"/>
                        </a:spcBef>
                        <a:spcAft>
                          <a:spcPts val="0"/>
                        </a:spcAft>
                        <a:buNone/>
                      </a:pPr>
                      <a:r>
                        <a:rPr lang="en" sz="750"/>
                        <a:t>🗣Pro #Reparations for American Freedman</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102</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17586129</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abolitionista</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Professing on Blackness and Gender. Berkeley born and raised!</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7175">
                <a:tc>
                  <a:txBody>
                    <a:bodyPr/>
                    <a:lstStyle/>
                    <a:p>
                      <a:pPr indent="0" lvl="0" marL="0" rtl="0" algn="l">
                        <a:lnSpc>
                          <a:spcPct val="115000"/>
                        </a:lnSpc>
                        <a:spcBef>
                          <a:spcPts val="0"/>
                        </a:spcBef>
                        <a:spcAft>
                          <a:spcPts val="0"/>
                        </a:spcAft>
                        <a:buNone/>
                      </a:pPr>
                      <a:r>
                        <a:rPr b="1" lang="en" sz="750"/>
                        <a:t>103</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1347735873215979521</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wolfleesiyeon</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And the blackness returned- also known as home sweet home.◼️ ~just another misfit.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42925">
                <a:tc>
                  <a:txBody>
                    <a:bodyPr/>
                    <a:lstStyle/>
                    <a:p>
                      <a:pPr indent="0" lvl="0" marL="0" rtl="0" algn="l">
                        <a:lnSpc>
                          <a:spcPct val="115000"/>
                        </a:lnSpc>
                        <a:spcBef>
                          <a:spcPts val="0"/>
                        </a:spcBef>
                        <a:spcAft>
                          <a:spcPts val="0"/>
                        </a:spcAft>
                        <a:buNone/>
                      </a:pPr>
                      <a:r>
                        <a:rPr b="1" lang="en" sz="750"/>
                        <a:t>104</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3045656889</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HeroesInColor00</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Blog dedicated to Racial&amp;cultural diversity in comic books and related works</a:t>
                      </a:r>
                      <a:endParaRPr sz="750"/>
                    </a:p>
                    <a:p>
                      <a:pPr indent="0" lvl="0" marL="0" rtl="0" algn="l">
                        <a:lnSpc>
                          <a:spcPct val="115000"/>
                        </a:lnSpc>
                        <a:spcBef>
                          <a:spcPts val="0"/>
                        </a:spcBef>
                        <a:spcAft>
                          <a:spcPts val="0"/>
                        </a:spcAft>
                        <a:buNone/>
                      </a:pPr>
                      <a:r>
                        <a:rPr lang="en" sz="750"/>
                        <a:t>Migrant, mixed, non-Black Latino (Venezuelan) 🇻🇪 </a:t>
                      </a:r>
                      <a:endParaRPr sz="750"/>
                    </a:p>
                    <a:p>
                      <a:pPr indent="0" lvl="0" marL="0" rtl="0" algn="l">
                        <a:lnSpc>
                          <a:spcPct val="115000"/>
                        </a:lnSpc>
                        <a:spcBef>
                          <a:spcPts val="0"/>
                        </a:spcBef>
                        <a:spcAft>
                          <a:spcPts val="0"/>
                        </a:spcAft>
                        <a:buNone/>
                      </a:pPr>
                      <a:r>
                        <a:rPr lang="en" sz="750" u="sng">
                          <a:solidFill>
                            <a:schemeClr val="hlink"/>
                          </a:solidFill>
                          <a:hlinkClick r:id="rId3"/>
                        </a:rPr>
                        <a:t>https://t.co/mwGwCjTDOk</a:t>
                      </a:r>
                      <a:endParaRPr sz="750" u="sng">
                        <a:solidFill>
                          <a:schemeClr val="hlink"/>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57225">
                <a:tc>
                  <a:txBody>
                    <a:bodyPr/>
                    <a:lstStyle/>
                    <a:p>
                      <a:pPr indent="0" lvl="0" marL="0" rtl="0" algn="l">
                        <a:lnSpc>
                          <a:spcPct val="115000"/>
                        </a:lnSpc>
                        <a:spcBef>
                          <a:spcPts val="0"/>
                        </a:spcBef>
                        <a:spcAft>
                          <a:spcPts val="0"/>
                        </a:spcAft>
                        <a:buNone/>
                      </a:pPr>
                      <a:r>
                        <a:rPr b="1" lang="en" sz="750"/>
                        <a:t>105</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97697553</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JBPrattJrPhD</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Associate Professor of Criminal Justice @fisk1866 |</a:t>
                      </a:r>
                      <a:endParaRPr sz="750"/>
                    </a:p>
                    <a:p>
                      <a:pPr indent="0" lvl="0" marL="0" rtl="0" algn="l">
                        <a:lnSpc>
                          <a:spcPct val="115000"/>
                        </a:lnSpc>
                        <a:spcBef>
                          <a:spcPts val="0"/>
                        </a:spcBef>
                        <a:spcAft>
                          <a:spcPts val="0"/>
                        </a:spcAft>
                        <a:buNone/>
                      </a:pPr>
                      <a:r>
                        <a:rPr lang="en" sz="750"/>
                        <a:t>Thinking about violence, blackness, music, justice, &amp; culture |</a:t>
                      </a:r>
                      <a:endParaRPr sz="750"/>
                    </a:p>
                    <a:p>
                      <a:pPr indent="0" lvl="0" marL="0" rtl="0" algn="l">
                        <a:lnSpc>
                          <a:spcPct val="115000"/>
                        </a:lnSpc>
                        <a:spcBef>
                          <a:spcPts val="0"/>
                        </a:spcBef>
                        <a:spcAft>
                          <a:spcPts val="0"/>
                        </a:spcAft>
                        <a:buNone/>
                      </a:pPr>
                      <a:r>
                        <a:rPr lang="en" sz="750"/>
                        <a:t>ΦMA ΑΦΑ |</a:t>
                      </a:r>
                      <a:endParaRPr sz="750"/>
                    </a:p>
                    <a:p>
                      <a:pPr indent="0" lvl="0" marL="0" rtl="0" algn="l">
                        <a:lnSpc>
                          <a:spcPct val="115000"/>
                        </a:lnSpc>
                        <a:spcBef>
                          <a:spcPts val="0"/>
                        </a:spcBef>
                        <a:spcAft>
                          <a:spcPts val="0"/>
                        </a:spcAft>
                        <a:buNone/>
                      </a:pPr>
                      <a:r>
                        <a:rPr lang="en" sz="750"/>
                        <a:t>Views my own &amp; represent me alone.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8625">
                <a:tc>
                  <a:txBody>
                    <a:bodyPr/>
                    <a:lstStyle/>
                    <a:p>
                      <a:pPr indent="0" lvl="0" marL="0" rtl="0" algn="l">
                        <a:lnSpc>
                          <a:spcPct val="115000"/>
                        </a:lnSpc>
                        <a:spcBef>
                          <a:spcPts val="0"/>
                        </a:spcBef>
                        <a:spcAft>
                          <a:spcPts val="0"/>
                        </a:spcAft>
                        <a:buNone/>
                      </a:pPr>
                      <a:r>
                        <a:rPr b="1" lang="en" sz="750"/>
                        <a:t>106</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75580549</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asize12</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God is EVERYTHING🙏🏾Music lover🎶 I love drawing✍🏽Proud Autism Mom🧩Kidney transplant survivor💪🏾 I love my blackness &amp; yours✊🏾RIH Daddy, Meka &amp; Netta🕊🕊🕊</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43000">
                <a:tc>
                  <a:txBody>
                    <a:bodyPr/>
                    <a:lstStyle/>
                    <a:p>
                      <a:pPr indent="0" lvl="0" marL="0" rtl="0" algn="l">
                        <a:lnSpc>
                          <a:spcPct val="115000"/>
                        </a:lnSpc>
                        <a:spcBef>
                          <a:spcPts val="0"/>
                        </a:spcBef>
                        <a:spcAft>
                          <a:spcPts val="0"/>
                        </a:spcAft>
                        <a:buNone/>
                      </a:pPr>
                      <a:r>
                        <a:rPr b="1" lang="en" sz="750"/>
                        <a:t>107</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1540175625159417856</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BlackFather_B1</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Sharing my views and retweeting others…📚</a:t>
                      </a:r>
                      <a:endParaRPr sz="750"/>
                    </a:p>
                    <a:p>
                      <a:pPr indent="0" lvl="0" marL="0" rtl="0" algn="l">
                        <a:lnSpc>
                          <a:spcPct val="115000"/>
                        </a:lnSpc>
                        <a:spcBef>
                          <a:spcPts val="0"/>
                        </a:spcBef>
                        <a:spcAft>
                          <a:spcPts val="0"/>
                        </a:spcAft>
                        <a:buNone/>
                      </a:pPr>
                      <a:r>
                        <a:rPr lang="en" sz="750"/>
                        <a:t>#ThankGod🙏🏾</a:t>
                      </a:r>
                      <a:endParaRPr sz="750"/>
                    </a:p>
                    <a:p>
                      <a:pPr indent="0" lvl="0" marL="0" rtl="0" algn="l">
                        <a:lnSpc>
                          <a:spcPct val="115000"/>
                        </a:lnSpc>
                        <a:spcBef>
                          <a:spcPts val="0"/>
                        </a:spcBef>
                        <a:spcAft>
                          <a:spcPts val="0"/>
                        </a:spcAft>
                        <a:buNone/>
                      </a:pPr>
                      <a:r>
                        <a:rPr lang="en" sz="750"/>
                        <a:t>#BlackAmerican </a:t>
                      </a:r>
                      <a:endParaRPr sz="750"/>
                    </a:p>
                    <a:p>
                      <a:pPr indent="0" lvl="0" marL="0" rtl="0" algn="l">
                        <a:lnSpc>
                          <a:spcPct val="115000"/>
                        </a:lnSpc>
                        <a:spcBef>
                          <a:spcPts val="0"/>
                        </a:spcBef>
                        <a:spcAft>
                          <a:spcPts val="0"/>
                        </a:spcAft>
                        <a:buNone/>
                      </a:pPr>
                      <a:r>
                        <a:rPr lang="en" sz="750"/>
                        <a:t>#BlackFathersMatter</a:t>
                      </a:r>
                      <a:endParaRPr sz="750"/>
                    </a:p>
                    <a:p>
                      <a:pPr indent="0" lvl="0" marL="0" rtl="0" algn="l">
                        <a:lnSpc>
                          <a:spcPct val="115000"/>
                        </a:lnSpc>
                        <a:spcBef>
                          <a:spcPts val="0"/>
                        </a:spcBef>
                        <a:spcAft>
                          <a:spcPts val="0"/>
                        </a:spcAft>
                        <a:buNone/>
                      </a:pPr>
                      <a:r>
                        <a:rPr lang="en" sz="750"/>
                        <a:t>#NuclearFamily</a:t>
                      </a:r>
                      <a:endParaRPr sz="750"/>
                    </a:p>
                    <a:p>
                      <a:pPr indent="0" lvl="0" marL="0" rtl="0" algn="l">
                        <a:lnSpc>
                          <a:spcPct val="115000"/>
                        </a:lnSpc>
                        <a:spcBef>
                          <a:spcPts val="0"/>
                        </a:spcBef>
                        <a:spcAft>
                          <a:spcPts val="0"/>
                        </a:spcAft>
                        <a:buNone/>
                      </a:pPr>
                      <a:r>
                        <a:rPr lang="en" sz="750"/>
                        <a:t>#ReparationsNow</a:t>
                      </a:r>
                      <a:endParaRPr sz="750"/>
                    </a:p>
                    <a:p>
                      <a:pPr indent="0" lvl="0" marL="0" rtl="0" algn="l">
                        <a:lnSpc>
                          <a:spcPct val="115000"/>
                        </a:lnSpc>
                        <a:spcBef>
                          <a:spcPts val="0"/>
                        </a:spcBef>
                        <a:spcAft>
                          <a:spcPts val="0"/>
                        </a:spcAft>
                        <a:buNone/>
                      </a:pPr>
                      <a:r>
                        <a:rPr lang="en" sz="750"/>
                        <a:t>-No tolerance for Anti-Black Misandry</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0050">
                <a:tc>
                  <a:txBody>
                    <a:bodyPr/>
                    <a:lstStyle/>
                    <a:p>
                      <a:pPr indent="0" lvl="0" marL="0" rtl="0" algn="l">
                        <a:lnSpc>
                          <a:spcPct val="115000"/>
                        </a:lnSpc>
                        <a:spcBef>
                          <a:spcPts val="0"/>
                        </a:spcBef>
                        <a:spcAft>
                          <a:spcPts val="0"/>
                        </a:spcAft>
                        <a:buNone/>
                      </a:pPr>
                      <a:r>
                        <a:rPr b="1" lang="en" sz="750"/>
                        <a:t>108</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544795471</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SpenStillTalkin</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I'm here to crack jokes, have fun, and exude unapologetic Blackness. Zero tolerance for Black Woman slander 🙅🏿‍♂️#Saints LA born but Mississippi raised</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109</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263394041</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SUPERi0R_422</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Writer|Creative|Designer  Duality is at the core of all Black success. So… holding my Twitter against me is … Anti-Black.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75">
                <a:tc>
                  <a:txBody>
                    <a:bodyPr/>
                    <a:lstStyle/>
                    <a:p>
                      <a:pPr indent="0" lvl="0" marL="0" rtl="0" algn="l">
                        <a:lnSpc>
                          <a:spcPct val="115000"/>
                        </a:lnSpc>
                        <a:spcBef>
                          <a:spcPts val="0"/>
                        </a:spcBef>
                        <a:spcAft>
                          <a:spcPts val="0"/>
                        </a:spcAft>
                        <a:buNone/>
                      </a:pPr>
                      <a:r>
                        <a:rPr b="1" lang="en" sz="750"/>
                        <a:t>110</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1425140716678885386</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ATAartistry</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Black American (FBA)(DOS) Musician </a:t>
                      </a:r>
                      <a:endParaRPr sz="750"/>
                    </a:p>
                    <a:p>
                      <a:pPr indent="0" lvl="0" marL="0" rtl="0" algn="l">
                        <a:lnSpc>
                          <a:spcPct val="115000"/>
                        </a:lnSpc>
                        <a:spcBef>
                          <a:spcPts val="0"/>
                        </a:spcBef>
                        <a:spcAft>
                          <a:spcPts val="0"/>
                        </a:spcAft>
                        <a:buNone/>
                      </a:pPr>
                      <a:r>
                        <a:rPr lang="en" sz="750"/>
                        <a:t>No Anti-Black Racism</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75">
                <a:tc>
                  <a:txBody>
                    <a:bodyPr/>
                    <a:lstStyle/>
                    <a:p>
                      <a:pPr indent="0" lvl="0" marL="0" rtl="0" algn="l">
                        <a:lnSpc>
                          <a:spcPct val="115000"/>
                        </a:lnSpc>
                        <a:spcBef>
                          <a:spcPts val="0"/>
                        </a:spcBef>
                        <a:spcAft>
                          <a:spcPts val="0"/>
                        </a:spcAft>
                        <a:buNone/>
                      </a:pPr>
                      <a:r>
                        <a:rPr b="1" lang="en" sz="750"/>
                        <a:t>111</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16211073</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hofrench</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Author: Born in Blackness: Africa, Africans and the Making of the Modern World: 1471 to the Second World War. (Liveright: Oct. 2021) Columnist @ForeignPolicy</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b="1" lang="en" sz="750"/>
                        <a:t>112</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223346941</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brownisthecolor</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prof @ UCSC. Black study, translational + transnational blackness, disaster, diaspora, Palestine. Fond of toast. Often bruised. she/they.</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75">
                <a:tc>
                  <a:txBody>
                    <a:bodyPr/>
                    <a:lstStyle/>
                    <a:p>
                      <a:pPr indent="0" lvl="0" marL="0" rtl="0" algn="l">
                        <a:lnSpc>
                          <a:spcPct val="115000"/>
                        </a:lnSpc>
                        <a:spcBef>
                          <a:spcPts val="0"/>
                        </a:spcBef>
                        <a:spcAft>
                          <a:spcPts val="0"/>
                        </a:spcAft>
                        <a:buNone/>
                      </a:pPr>
                      <a:r>
                        <a:rPr b="1" lang="en" sz="750"/>
                        <a:t>113</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1425436550</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ScipioCk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he/him/his. Dad. Public Servant /dismantling anti-Black racism+all interlocking forms of oppression/ #antiracist #goodtrouble #BENREN #IPPIHub tweets=mine only</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300"/>
              <a:t>Black Twitter Project Update</a:t>
            </a:r>
            <a:endParaRPr sz="3300"/>
          </a:p>
        </p:txBody>
      </p:sp>
      <p:sp>
        <p:nvSpPr>
          <p:cNvPr id="160" name="Google Shape;160;p2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11/10/2022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nvSpPr>
        <p:spPr>
          <a:xfrm>
            <a:off x="56925" y="196050"/>
            <a:ext cx="316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potentially black-related keywords used by 97 black influencers in bios</a:t>
            </a:r>
            <a:endParaRPr sz="1100"/>
          </a:p>
        </p:txBody>
      </p:sp>
      <p:sp>
        <p:nvSpPr>
          <p:cNvPr id="166" name="Google Shape;166;p29"/>
          <p:cNvSpPr txBox="1"/>
          <p:nvPr/>
        </p:nvSpPr>
        <p:spPr>
          <a:xfrm>
            <a:off x="4492338" y="196050"/>
            <a:ext cx="316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potentially black-related word expressions categorized</a:t>
            </a:r>
            <a:endParaRPr sz="1100"/>
          </a:p>
        </p:txBody>
      </p:sp>
      <p:pic>
        <p:nvPicPr>
          <p:cNvPr id="167" name="Google Shape;167;p29"/>
          <p:cNvPicPr preferRelativeResize="0"/>
          <p:nvPr/>
        </p:nvPicPr>
        <p:blipFill>
          <a:blip r:embed="rId3">
            <a:alphaModFix/>
          </a:blip>
          <a:stretch>
            <a:fillRect/>
          </a:stretch>
        </p:blipFill>
        <p:spPr>
          <a:xfrm>
            <a:off x="259025" y="656513"/>
            <a:ext cx="2759576" cy="4088550"/>
          </a:xfrm>
          <a:prstGeom prst="rect">
            <a:avLst/>
          </a:prstGeom>
          <a:noFill/>
          <a:ln>
            <a:noFill/>
          </a:ln>
        </p:spPr>
      </p:pic>
      <p:pic>
        <p:nvPicPr>
          <p:cNvPr id="168" name="Google Shape;168;p29"/>
          <p:cNvPicPr preferRelativeResize="0"/>
          <p:nvPr/>
        </p:nvPicPr>
        <p:blipFill>
          <a:blip r:embed="rId4">
            <a:alphaModFix/>
          </a:blip>
          <a:stretch>
            <a:fillRect/>
          </a:stretch>
        </p:blipFill>
        <p:spPr>
          <a:xfrm>
            <a:off x="3247201" y="795450"/>
            <a:ext cx="5820601" cy="401949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300"/>
              <a:t>Black Twitter Project Update</a:t>
            </a:r>
            <a:endParaRPr sz="3300"/>
          </a:p>
        </p:txBody>
      </p:sp>
      <p:sp>
        <p:nvSpPr>
          <p:cNvPr id="174" name="Google Shape;174;p3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11/03/2022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nvSpPr>
        <p:spPr>
          <a:xfrm>
            <a:off x="204675" y="156300"/>
            <a:ext cx="7546200" cy="415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 sz="1500">
                <a:solidFill>
                  <a:schemeClr val="dk1"/>
                </a:solidFill>
              </a:rPr>
              <a:t>Full Archive Search Pipeline Update</a:t>
            </a:r>
            <a:endParaRPr sz="1700"/>
          </a:p>
        </p:txBody>
      </p:sp>
      <p:sp>
        <p:nvSpPr>
          <p:cNvPr id="180" name="Google Shape;180;p31"/>
          <p:cNvSpPr txBox="1"/>
          <p:nvPr/>
        </p:nvSpPr>
        <p:spPr>
          <a:xfrm>
            <a:off x="498325" y="907675"/>
            <a:ext cx="7804200" cy="30801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None/>
            </a:pPr>
            <a:r>
              <a:t/>
            </a:r>
            <a:endParaRPr b="1" sz="1100">
              <a:solidFill>
                <a:schemeClr val="dk1"/>
              </a:solidFill>
            </a:endParaRPr>
          </a:p>
          <a:p>
            <a:pPr indent="-298450" lvl="0" marL="457200" rtl="0" algn="just">
              <a:lnSpc>
                <a:spcPct val="115000"/>
              </a:lnSpc>
              <a:spcBef>
                <a:spcPts val="0"/>
              </a:spcBef>
              <a:spcAft>
                <a:spcPts val="0"/>
              </a:spcAft>
              <a:buClr>
                <a:schemeClr val="dk1"/>
              </a:buClr>
              <a:buSzPts val="1100"/>
              <a:buChar char="●"/>
            </a:pPr>
            <a:r>
              <a:rPr b="1" lang="en" sz="1100">
                <a:solidFill>
                  <a:schemeClr val="dk1"/>
                </a:solidFill>
              </a:rPr>
              <a:t>full_archive_search_bl.py: </a:t>
            </a:r>
            <a:r>
              <a:rPr lang="en" sz="1100">
                <a:solidFill>
                  <a:schemeClr val="dk1"/>
                </a:solidFill>
              </a:rPr>
              <a:t>using list of user handles to retrieve historical tweets of the user within our specified timeframe</a:t>
            </a:r>
            <a:endParaRPr sz="1100">
              <a:solidFill>
                <a:schemeClr val="dk1"/>
              </a:solidFill>
            </a:endParaRPr>
          </a:p>
          <a:p>
            <a:pPr indent="0" lvl="0" marL="457200" rtl="0" algn="just">
              <a:lnSpc>
                <a:spcPct val="115000"/>
              </a:lnSpc>
              <a:spcBef>
                <a:spcPts val="0"/>
              </a:spcBef>
              <a:spcAft>
                <a:spcPts val="0"/>
              </a:spcAft>
              <a:buNone/>
            </a:pPr>
            <a:r>
              <a:rPr lang="en" sz="1100">
                <a:solidFill>
                  <a:schemeClr val="dk1"/>
                </a:solidFill>
              </a:rPr>
              <a:t>→ As this is Full Archive Search, we are getting a higher number of tweets for certain users than we did with Jessica’s method as now we are free of the most recent 3200 tweets limit</a:t>
            </a:r>
            <a:endParaRPr sz="1100">
              <a:solidFill>
                <a:schemeClr val="dk1"/>
              </a:solidFill>
            </a:endParaRPr>
          </a:p>
          <a:p>
            <a:pPr indent="0" lvl="0" marL="457200" rtl="0" algn="just">
              <a:lnSpc>
                <a:spcPct val="115000"/>
              </a:lnSpc>
              <a:spcBef>
                <a:spcPts val="0"/>
              </a:spcBef>
              <a:spcAft>
                <a:spcPts val="0"/>
              </a:spcAft>
              <a:buNone/>
            </a:pPr>
            <a:r>
              <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b="1" lang="en" sz="1100">
                <a:solidFill>
                  <a:schemeClr val="dk1"/>
                </a:solidFill>
              </a:rPr>
              <a:t>Updates in the black influencer list</a:t>
            </a:r>
            <a:r>
              <a:rPr lang="en" sz="1100">
                <a:solidFill>
                  <a:schemeClr val="dk1"/>
                </a:solidFill>
              </a:rPr>
              <a:t>: two users have changed their handle names:</a:t>
            </a:r>
            <a:endParaRPr sz="1100">
              <a:solidFill>
                <a:schemeClr val="dk1"/>
              </a:solidFill>
            </a:endParaRPr>
          </a:p>
          <a:p>
            <a:pPr indent="-298450" lvl="0" marL="914400" rtl="0" algn="just">
              <a:lnSpc>
                <a:spcPct val="115000"/>
              </a:lnSpc>
              <a:spcBef>
                <a:spcPts val="0"/>
              </a:spcBef>
              <a:spcAft>
                <a:spcPts val="0"/>
              </a:spcAft>
              <a:buClr>
                <a:schemeClr val="dk1"/>
              </a:buClr>
              <a:buSzPts val="1100"/>
              <a:buChar char="-"/>
            </a:pPr>
            <a:r>
              <a:rPr lang="en" sz="1100">
                <a:solidFill>
                  <a:schemeClr val="dk1"/>
                </a:solidFill>
                <a:highlight>
                  <a:schemeClr val="lt1"/>
                </a:highlight>
              </a:rPr>
              <a:t>emarvelous → errinhaines</a:t>
            </a:r>
            <a:endParaRPr sz="1100">
              <a:solidFill>
                <a:schemeClr val="dk1"/>
              </a:solidFill>
              <a:highlight>
                <a:schemeClr val="lt1"/>
              </a:highlight>
            </a:endParaRPr>
          </a:p>
          <a:p>
            <a:pPr indent="-298450" lvl="0" marL="914400" rtl="0" algn="just">
              <a:lnSpc>
                <a:spcPct val="115000"/>
              </a:lnSpc>
              <a:spcBef>
                <a:spcPts val="0"/>
              </a:spcBef>
              <a:spcAft>
                <a:spcPts val="0"/>
              </a:spcAft>
              <a:buClr>
                <a:schemeClr val="dk1"/>
              </a:buClr>
              <a:buSzPts val="1100"/>
              <a:buChar char="-"/>
            </a:pPr>
            <a:r>
              <a:rPr lang="en" sz="1100">
                <a:solidFill>
                  <a:schemeClr val="dk1"/>
                </a:solidFill>
                <a:highlight>
                  <a:schemeClr val="lt1"/>
                </a:highlight>
              </a:rPr>
              <a:t>JAjueny →  jaxajueny</a:t>
            </a:r>
            <a:endParaRPr sz="1100">
              <a:solidFill>
                <a:schemeClr val="dk1"/>
              </a:solidFill>
              <a:highlight>
                <a:schemeClr val="lt1"/>
              </a:highlight>
            </a:endParaRPr>
          </a:p>
          <a:p>
            <a:pPr indent="0" lvl="0" marL="0" rtl="0" algn="just">
              <a:lnSpc>
                <a:spcPct val="115000"/>
              </a:lnSpc>
              <a:spcBef>
                <a:spcPts val="0"/>
              </a:spcBef>
              <a:spcAft>
                <a:spcPts val="0"/>
              </a:spcAft>
              <a:buNone/>
            </a:pPr>
            <a:r>
              <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b="1" lang="en" sz="1100">
                <a:solidFill>
                  <a:schemeClr val="dk1"/>
                </a:solidFill>
              </a:rPr>
              <a:t>Issues to be solved</a:t>
            </a:r>
            <a:r>
              <a:rPr lang="en" sz="1100">
                <a:solidFill>
                  <a:schemeClr val="dk1"/>
                </a:solidFill>
              </a:rPr>
              <a:t>: Full Archive Search has the rate limit of 1 call per second &amp; 300 calls per 15 minutes</a:t>
            </a:r>
            <a:endParaRPr sz="1100">
              <a:solidFill>
                <a:schemeClr val="dk1"/>
              </a:solidFill>
            </a:endParaRPr>
          </a:p>
          <a:p>
            <a:pPr indent="0" lvl="0" marL="457200" rtl="0" algn="just">
              <a:lnSpc>
                <a:spcPct val="115000"/>
              </a:lnSpc>
              <a:spcBef>
                <a:spcPts val="0"/>
              </a:spcBef>
              <a:spcAft>
                <a:spcPts val="0"/>
              </a:spcAft>
              <a:buNone/>
            </a:pPr>
            <a:r>
              <a:rPr lang="en" sz="1100">
                <a:solidFill>
                  <a:schemeClr val="dk1"/>
                </a:solidFill>
              </a:rPr>
              <a:t>→ Keep encountering error code 429: exceeding rate limit</a:t>
            </a:r>
            <a:endParaRPr sz="1100">
              <a:solidFill>
                <a:schemeClr val="dk1"/>
              </a:solidFill>
            </a:endParaRPr>
          </a:p>
          <a:p>
            <a:pPr indent="0" lvl="0" marL="457200" rtl="0" algn="just">
              <a:lnSpc>
                <a:spcPct val="115000"/>
              </a:lnSpc>
              <a:spcBef>
                <a:spcPts val="0"/>
              </a:spcBef>
              <a:spcAft>
                <a:spcPts val="0"/>
              </a:spcAft>
              <a:buNone/>
            </a:pPr>
            <a:r>
              <a:rPr lang="en" sz="1100">
                <a:solidFill>
                  <a:schemeClr val="dk1"/>
                </a:solidFill>
              </a:rPr>
              <a:t>→ Currently I set the program to sleep for 2 seconds after every time we make a connection to the endpoint &amp; 15 minutes every time we encounter a 429 error but this makes the data scraping process very long</a:t>
            </a:r>
            <a:endParaRPr sz="1100">
              <a:solidFill>
                <a:schemeClr val="dk1"/>
              </a:solidFill>
            </a:endParaRPr>
          </a:p>
          <a:p>
            <a:pPr indent="0" lvl="0" marL="457200" rtl="0" algn="just">
              <a:lnSpc>
                <a:spcPct val="115000"/>
              </a:lnSpc>
              <a:spcBef>
                <a:spcPts val="0"/>
              </a:spcBef>
              <a:spcAft>
                <a:spcPts val="0"/>
              </a:spcAft>
              <a:buNone/>
            </a:pPr>
            <a:r>
              <a:rPr lang="en" sz="1100">
                <a:solidFill>
                  <a:schemeClr val="dk1"/>
                </a:solidFill>
              </a:rPr>
              <a:t>*** Will ask Ashley about timeout problem</a:t>
            </a:r>
            <a:endParaRPr sz="1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346700" y="272250"/>
            <a:ext cx="875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Negative Filter List (Non-Black Indicators) (Updated)</a:t>
            </a:r>
            <a:endParaRPr/>
          </a:p>
        </p:txBody>
      </p:sp>
      <p:graphicFrame>
        <p:nvGraphicFramePr>
          <p:cNvPr id="61" name="Google Shape;61;p14"/>
          <p:cNvGraphicFramePr/>
          <p:nvPr/>
        </p:nvGraphicFramePr>
        <p:xfrm>
          <a:off x="790413" y="1303700"/>
          <a:ext cx="3000000" cy="3000000"/>
        </p:xfrm>
        <a:graphic>
          <a:graphicData uri="http://schemas.openxmlformats.org/drawingml/2006/table">
            <a:tbl>
              <a:tblPr>
                <a:noFill/>
                <a:tableStyleId>{0E968356-D2D7-4D35-86DA-FE4F4083E1D0}</a:tableStyleId>
              </a:tblPr>
              <a:tblGrid>
                <a:gridCol w="1316075"/>
              </a:tblGrid>
              <a:tr h="247025">
                <a:tc>
                  <a:txBody>
                    <a:bodyPr/>
                    <a:lstStyle/>
                    <a:p>
                      <a:pPr indent="0" lvl="0" marL="0" rtl="0" algn="l">
                        <a:lnSpc>
                          <a:spcPct val="115000"/>
                        </a:lnSpc>
                        <a:spcBef>
                          <a:spcPts val="0"/>
                        </a:spcBef>
                        <a:spcAft>
                          <a:spcPts val="0"/>
                        </a:spcAft>
                        <a:buNone/>
                      </a:pPr>
                      <a:r>
                        <a:rPr b="1" lang="en" sz="750"/>
                        <a:t>keywords</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r>
              <a:tr h="247025">
                <a:tc>
                  <a:txBody>
                    <a:bodyPr/>
                    <a:lstStyle/>
                    <a:p>
                      <a:pPr indent="0" lvl="0" marL="0" rtl="0" algn="l">
                        <a:lnSpc>
                          <a:spcPct val="115000"/>
                        </a:lnSpc>
                        <a:spcBef>
                          <a:spcPts val="0"/>
                        </a:spcBef>
                        <a:spcAft>
                          <a:spcPts val="0"/>
                        </a:spcAft>
                        <a:buNone/>
                      </a:pPr>
                      <a:r>
                        <a:rPr lang="en" sz="750"/>
                        <a:t>non-black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black and white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black &amp; white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black and blue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black &amp; blue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black cat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black tea</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black belt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black rock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black butler</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black pink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acid black cherry</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black country</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62" name="Google Shape;62;p14"/>
          <p:cNvGraphicFramePr/>
          <p:nvPr/>
        </p:nvGraphicFramePr>
        <p:xfrm>
          <a:off x="2596650" y="1487950"/>
          <a:ext cx="3000000" cy="3000000"/>
        </p:xfrm>
        <a:graphic>
          <a:graphicData uri="http://schemas.openxmlformats.org/drawingml/2006/table">
            <a:tbl>
              <a:tblPr>
                <a:noFill/>
                <a:tableStyleId>{0E968356-D2D7-4D35-86DA-FE4F4083E1D0}</a:tableStyleId>
              </a:tblPr>
              <a:tblGrid>
                <a:gridCol w="1231550"/>
              </a:tblGrid>
              <a:tr h="327400">
                <a:tc>
                  <a:txBody>
                    <a:bodyPr/>
                    <a:lstStyle/>
                    <a:p>
                      <a:pPr indent="0" lvl="0" marL="0" rtl="0" algn="l">
                        <a:lnSpc>
                          <a:spcPct val="115000"/>
                        </a:lnSpc>
                        <a:spcBef>
                          <a:spcPts val="0"/>
                        </a:spcBef>
                        <a:spcAft>
                          <a:spcPts val="0"/>
                        </a:spcAft>
                        <a:buNone/>
                      </a:pPr>
                      <a:r>
                        <a:rPr lang="en" sz="750"/>
                        <a:t>black coffee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clover</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swan</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panther</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rose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box</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widow</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hole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sheep</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metal</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63" name="Google Shape;63;p14"/>
          <p:cNvGraphicFramePr/>
          <p:nvPr/>
        </p:nvGraphicFramePr>
        <p:xfrm>
          <a:off x="4180375" y="1487950"/>
          <a:ext cx="3000000" cy="3000000"/>
        </p:xfrm>
        <a:graphic>
          <a:graphicData uri="http://schemas.openxmlformats.org/drawingml/2006/table">
            <a:tbl>
              <a:tblPr>
                <a:noFill/>
                <a:tableStyleId>{0E968356-D2D7-4D35-86DA-FE4F4083E1D0}</a:tableStyleId>
              </a:tblPr>
              <a:tblGrid>
                <a:gridCol w="1164250"/>
              </a:tblGrid>
              <a:tr h="327400">
                <a:tc>
                  <a:txBody>
                    <a:bodyPr/>
                    <a:lstStyle/>
                    <a:p>
                      <a:pPr indent="0" lvl="0" marL="0" rtl="0" algn="l">
                        <a:lnSpc>
                          <a:spcPct val="115000"/>
                        </a:lnSpc>
                        <a:spcBef>
                          <a:spcPts val="0"/>
                        </a:spcBef>
                        <a:spcAft>
                          <a:spcPts val="0"/>
                        </a:spcAft>
                        <a:buNone/>
                      </a:pPr>
                      <a:r>
                        <a:rPr lang="en" sz="750"/>
                        <a:t>black shadow</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lagoon</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dress</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magic</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sabbath</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hair</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noir</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dog</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lines</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sea</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64" name="Google Shape;64;p14"/>
          <p:cNvGraphicFramePr/>
          <p:nvPr/>
        </p:nvGraphicFramePr>
        <p:xfrm>
          <a:off x="5799438" y="1487950"/>
          <a:ext cx="3000000" cy="3000000"/>
        </p:xfrm>
        <a:graphic>
          <a:graphicData uri="http://schemas.openxmlformats.org/drawingml/2006/table">
            <a:tbl>
              <a:tblPr>
                <a:noFill/>
                <a:tableStyleId>{0E968356-D2D7-4D35-86DA-FE4F4083E1D0}</a:tableStyleId>
              </a:tblPr>
              <a:tblGrid>
                <a:gridCol w="1231550"/>
              </a:tblGrid>
              <a:tr h="327400">
                <a:tc>
                  <a:txBody>
                    <a:bodyPr/>
                    <a:lstStyle/>
                    <a:p>
                      <a:pPr indent="0" lvl="0" marL="0" rtl="0" algn="l">
                        <a:lnSpc>
                          <a:spcPct val="115000"/>
                        </a:lnSpc>
                        <a:spcBef>
                          <a:spcPts val="0"/>
                        </a:spcBef>
                        <a:spcAft>
                          <a:spcPts val="0"/>
                        </a:spcAft>
                        <a:buNone/>
                      </a:pPr>
                      <a:r>
                        <a:rPr lang="en" sz="750"/>
                        <a:t>men in black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cab</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cabs</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mirror</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sirius black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regulus black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desert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hawks</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creek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christmas</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65" name="Google Shape;65;p14"/>
          <p:cNvGraphicFramePr/>
          <p:nvPr/>
        </p:nvGraphicFramePr>
        <p:xfrm>
          <a:off x="7485825" y="1487950"/>
          <a:ext cx="3000000" cy="3000000"/>
        </p:xfrm>
        <a:graphic>
          <a:graphicData uri="http://schemas.openxmlformats.org/drawingml/2006/table">
            <a:tbl>
              <a:tblPr>
                <a:noFill/>
                <a:tableStyleId>{0E968356-D2D7-4D35-86DA-FE4F4083E1D0}</a:tableStyleId>
              </a:tblPr>
              <a:tblGrid>
                <a:gridCol w="1164250"/>
              </a:tblGrid>
              <a:tr h="339175">
                <a:tc>
                  <a:txBody>
                    <a:bodyPr/>
                    <a:lstStyle/>
                    <a:p>
                      <a:pPr indent="0" lvl="0" marL="0" rtl="0" algn="l">
                        <a:lnSpc>
                          <a:spcPct val="115000"/>
                        </a:lnSpc>
                        <a:spcBef>
                          <a:spcPts val="0"/>
                        </a:spcBef>
                        <a:spcAft>
                          <a:spcPts val="0"/>
                        </a:spcAft>
                        <a:buNone/>
                      </a:pPr>
                      <a:r>
                        <a:rPr lang="en" sz="750"/>
                        <a:t>black suit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9175">
                <a:tc>
                  <a:txBody>
                    <a:bodyPr/>
                    <a:lstStyle/>
                    <a:p>
                      <a:pPr indent="0" lvl="0" marL="0" rtl="0" algn="l">
                        <a:lnSpc>
                          <a:spcPct val="115000"/>
                        </a:lnSpc>
                        <a:spcBef>
                          <a:spcPts val="0"/>
                        </a:spcBef>
                        <a:spcAft>
                          <a:spcPts val="0"/>
                        </a:spcAft>
                        <a:buNone/>
                      </a:pPr>
                      <a:r>
                        <a:rPr lang="en" sz="750"/>
                        <a:t>black forest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9175">
                <a:tc>
                  <a:txBody>
                    <a:bodyPr/>
                    <a:lstStyle/>
                    <a:p>
                      <a:pPr indent="0" lvl="0" marL="0" rtl="0" algn="l">
                        <a:lnSpc>
                          <a:spcPct val="115000"/>
                        </a:lnSpc>
                        <a:spcBef>
                          <a:spcPts val="0"/>
                        </a:spcBef>
                        <a:spcAft>
                          <a:spcPts val="0"/>
                        </a:spcAft>
                        <a:buNone/>
                      </a:pPr>
                      <a:r>
                        <a:rPr lang="en" sz="750"/>
                        <a:t>daemon black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9175">
                <a:tc>
                  <a:txBody>
                    <a:bodyPr/>
                    <a:lstStyle/>
                    <a:p>
                      <a:pPr indent="0" lvl="0" marL="0" rtl="0" algn="l">
                        <a:lnSpc>
                          <a:spcPct val="115000"/>
                        </a:lnSpc>
                        <a:spcBef>
                          <a:spcPts val="0"/>
                        </a:spcBef>
                        <a:spcAft>
                          <a:spcPts val="0"/>
                        </a:spcAft>
                        <a:buNone/>
                      </a:pPr>
                      <a:r>
                        <a:rPr lang="en" sz="750"/>
                        <a:t>black survival</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9175">
                <a:tc>
                  <a:txBody>
                    <a:bodyPr/>
                    <a:lstStyle/>
                    <a:p>
                      <a:pPr indent="0" lvl="0" marL="0" rtl="0" algn="l">
                        <a:lnSpc>
                          <a:spcPct val="115000"/>
                        </a:lnSpc>
                        <a:spcBef>
                          <a:spcPts val="0"/>
                        </a:spcBef>
                        <a:spcAft>
                          <a:spcPts val="0"/>
                        </a:spcAft>
                        <a:buNone/>
                      </a:pPr>
                      <a:r>
                        <a:rPr lang="en" sz="750"/>
                        <a:t>black sails</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9175">
                <a:tc>
                  <a:txBody>
                    <a:bodyPr/>
                    <a:lstStyle/>
                    <a:p>
                      <a:pPr indent="0" lvl="0" marL="0" rtl="0" algn="l">
                        <a:lnSpc>
                          <a:spcPct val="115000"/>
                        </a:lnSpc>
                        <a:spcBef>
                          <a:spcPts val="0"/>
                        </a:spcBef>
                        <a:spcAft>
                          <a:spcPts val="0"/>
                        </a:spcAft>
                        <a:buNone/>
                      </a:pPr>
                      <a:r>
                        <a:rPr lang="en" sz="750"/>
                        <a:t>black jack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9175">
                <a:tc>
                  <a:txBody>
                    <a:bodyPr/>
                    <a:lstStyle/>
                    <a:p>
                      <a:pPr indent="0" lvl="0" marL="0" rtl="0" algn="l">
                        <a:lnSpc>
                          <a:spcPct val="115000"/>
                        </a:lnSpc>
                        <a:spcBef>
                          <a:spcPts val="0"/>
                        </a:spcBef>
                        <a:spcAft>
                          <a:spcPts val="0"/>
                        </a:spcAft>
                        <a:buNone/>
                      </a:pPr>
                      <a:r>
                        <a:rPr lang="en" sz="750"/>
                        <a:t>black label</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66" name="Google Shape;66;p14"/>
          <p:cNvSpPr txBox="1"/>
          <p:nvPr/>
        </p:nvSpPr>
        <p:spPr>
          <a:xfrm>
            <a:off x="346700" y="763025"/>
            <a:ext cx="715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Manually selected from reviewing 2500 tweets retrieved through bio keyword search method.</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nvSpPr>
        <p:spPr>
          <a:xfrm>
            <a:off x="204675" y="156300"/>
            <a:ext cx="7546200" cy="415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 sz="1500">
                <a:solidFill>
                  <a:schemeClr val="dk1"/>
                </a:solidFill>
              </a:rPr>
              <a:t>AAE</a:t>
            </a:r>
            <a:endParaRPr sz="1700"/>
          </a:p>
        </p:txBody>
      </p:sp>
      <p:sp>
        <p:nvSpPr>
          <p:cNvPr id="186" name="Google Shape;186;p32"/>
          <p:cNvSpPr txBox="1"/>
          <p:nvPr/>
        </p:nvSpPr>
        <p:spPr>
          <a:xfrm>
            <a:off x="498325" y="907675"/>
            <a:ext cx="7804200" cy="3274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African-American English (AAE) has had several different names: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African-American Language (AAL)</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African-American Vernacular English (AAVE)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Black English</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“Ebonics”: not used anymore since co=opted by white speakers as a derogatory term</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AAE</a:t>
            </a:r>
            <a:r>
              <a:rPr lang="en" sz="1100">
                <a:solidFill>
                  <a:schemeClr val="dk1"/>
                </a:solidFill>
              </a:rPr>
              <a:t> is a complete and distinct </a:t>
            </a:r>
            <a:r>
              <a:rPr b="1" lang="en" sz="1100">
                <a:solidFill>
                  <a:schemeClr val="dk1"/>
                </a:solidFill>
              </a:rPr>
              <a:t>sociolect:</a:t>
            </a:r>
            <a:r>
              <a:rPr lang="en" sz="1100">
                <a:solidFill>
                  <a:schemeClr val="dk1"/>
                </a:solidFill>
              </a:rPr>
              <a:t> a dialect created by social rather than regional boundaries</a:t>
            </a:r>
            <a:endParaRPr sz="11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The arrival of White Lion in the US in 1619 marked the beginning of AAE. </a:t>
            </a:r>
            <a:r>
              <a:rPr b="1" lang="en" sz="1100">
                <a:solidFill>
                  <a:schemeClr val="dk1"/>
                </a:solidFill>
              </a:rPr>
              <a:t>There are several theories regarding the foundation of AAE</a:t>
            </a:r>
            <a:r>
              <a:rPr lang="en"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Pidgin: a grammatically simplified form of a language used between people without a common language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A result of English words being dropped into African grammar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Most popular theory: it grew out from the dialect Old Southern American English spoken by white rural southerners at that time</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nvSpPr>
        <p:spPr>
          <a:xfrm>
            <a:off x="204675" y="156300"/>
            <a:ext cx="7546200" cy="415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 sz="1500">
                <a:solidFill>
                  <a:schemeClr val="dk1"/>
                </a:solidFill>
              </a:rPr>
              <a:t>AAE</a:t>
            </a:r>
            <a:endParaRPr sz="1700"/>
          </a:p>
        </p:txBody>
      </p:sp>
      <p:sp>
        <p:nvSpPr>
          <p:cNvPr id="192" name="Google Shape;192;p33"/>
          <p:cNvSpPr txBox="1"/>
          <p:nvPr/>
        </p:nvSpPr>
        <p:spPr>
          <a:xfrm>
            <a:off x="498325" y="907675"/>
            <a:ext cx="7804200" cy="366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rPr>
              <a:t>Features and patterns that “index” AAE:</a:t>
            </a:r>
            <a:endParaRPr b="1" sz="1100">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Common phonological features in AAE</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TH stopping: [D] replaces [TH], e.g. dis, dat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Consonant cluster reduction: multiple consonants at the end of a word are simplified into one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Metathesis: the transposition of two letters or speech sounds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Common grammatical patterns  in AAE</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Double negative: second negative serves to confirm or amplify the negation (negative concord</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Possessive s absence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Question word order, e.g. Why they ain’t going?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“Finna” (“fixing to”) might replace “going to” or “gonna”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Zero copula: connecting verb “to be” removed from sentences where they can form a contraction, e.g. “Who that?:, “She my sister.”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No ‘-s” on third person singular</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100">
                <a:solidFill>
                  <a:schemeClr val="dk1"/>
                </a:solidFill>
              </a:rPr>
              <a:t>Source: </a:t>
            </a:r>
            <a:r>
              <a:rPr lang="en" sz="1100" u="sng">
                <a:solidFill>
                  <a:schemeClr val="hlink"/>
                </a:solidFill>
                <a:hlinkClick r:id="rId3"/>
              </a:rPr>
              <a:t>https://www.youtube.com/watch?v=1YxH43Cw6tI</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300"/>
              <a:t>Black Twitter Project Update</a:t>
            </a:r>
            <a:endParaRPr sz="3300"/>
          </a:p>
        </p:txBody>
      </p:sp>
      <p:sp>
        <p:nvSpPr>
          <p:cNvPr id="198" name="Google Shape;198;p3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10/27/2022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nvSpPr>
        <p:spPr>
          <a:xfrm>
            <a:off x="204675" y="156300"/>
            <a:ext cx="63003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dk1"/>
                </a:solidFill>
              </a:rPr>
              <a:t>Black-related tokens and the two racial-insensitive words (non-black influencers)</a:t>
            </a:r>
            <a:endParaRPr sz="1700"/>
          </a:p>
        </p:txBody>
      </p:sp>
      <p:sp>
        <p:nvSpPr>
          <p:cNvPr id="204" name="Google Shape;204;p35"/>
          <p:cNvSpPr txBox="1"/>
          <p:nvPr/>
        </p:nvSpPr>
        <p:spPr>
          <a:xfrm>
            <a:off x="364850" y="1226400"/>
            <a:ext cx="6006600" cy="17169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Char char="●"/>
            </a:pPr>
            <a:r>
              <a:rPr b="1" lang="en" sz="1100">
                <a:solidFill>
                  <a:schemeClr val="dk1"/>
                </a:solidFill>
              </a:rPr>
              <a:t> How many unique users use the word tokens in our word list?</a:t>
            </a:r>
            <a:br>
              <a:rPr b="1" lang="en" sz="1100">
                <a:solidFill>
                  <a:schemeClr val="dk1"/>
                </a:solidFill>
              </a:rPr>
            </a:br>
            <a:r>
              <a:rPr lang="en" sz="1100">
                <a:solidFill>
                  <a:schemeClr val="dk1"/>
                </a:solidFill>
              </a:rPr>
              <a:t>→ Unique user count for each word token (sorted in descending order)</a:t>
            </a:r>
            <a:endParaRPr sz="11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The word token “black” and the skin color emojis are still used by a number of non-black influencers, though not as many as black-influencers</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a:t>
            </a:r>
            <a:r>
              <a:rPr b="1" lang="en" sz="1100">
                <a:solidFill>
                  <a:schemeClr val="dk1"/>
                </a:solidFill>
              </a:rPr>
              <a:t>For non-black influencers, none of them use the two racial-insensitive word tokens</a:t>
            </a:r>
            <a:endParaRPr sz="1100">
              <a:solidFill>
                <a:schemeClr val="dk1"/>
              </a:solidFill>
            </a:endParaRPr>
          </a:p>
        </p:txBody>
      </p:sp>
      <p:pic>
        <p:nvPicPr>
          <p:cNvPr id="205" name="Google Shape;205;p35"/>
          <p:cNvPicPr preferRelativeResize="0"/>
          <p:nvPr/>
        </p:nvPicPr>
        <p:blipFill>
          <a:blip r:embed="rId3">
            <a:alphaModFix/>
          </a:blip>
          <a:stretch>
            <a:fillRect/>
          </a:stretch>
        </p:blipFill>
        <p:spPr>
          <a:xfrm>
            <a:off x="6657375" y="152400"/>
            <a:ext cx="1874997" cy="4838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nvSpPr>
        <p:spPr>
          <a:xfrm>
            <a:off x="204675" y="156300"/>
            <a:ext cx="7225800" cy="3924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Clr>
                <a:schemeClr val="dk1"/>
              </a:buClr>
              <a:buSzPts val="1100"/>
              <a:buFont typeface="Arial"/>
              <a:buNone/>
            </a:pPr>
            <a:r>
              <a:rPr b="1" lang="en" sz="1350">
                <a:solidFill>
                  <a:schemeClr val="dk1"/>
                </a:solidFill>
                <a:latin typeface="Helvetica Neue"/>
                <a:ea typeface="Helvetica Neue"/>
                <a:cs typeface="Helvetica Neue"/>
                <a:sym typeface="Helvetica Neue"/>
              </a:rPr>
              <a:t>Do any of the black influencers NOT use the black-related word tokens in our list?</a:t>
            </a:r>
            <a:endParaRPr b="1" sz="1500">
              <a:solidFill>
                <a:schemeClr val="dk1"/>
              </a:solidFill>
            </a:endParaRPr>
          </a:p>
        </p:txBody>
      </p:sp>
      <p:sp>
        <p:nvSpPr>
          <p:cNvPr id="211" name="Google Shape;211;p36"/>
          <p:cNvSpPr txBox="1"/>
          <p:nvPr/>
        </p:nvSpPr>
        <p:spPr>
          <a:xfrm>
            <a:off x="364850" y="1226400"/>
            <a:ext cx="7065600" cy="21063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Char char="●"/>
            </a:pPr>
            <a:r>
              <a:rPr b="1" lang="en" sz="1100">
                <a:solidFill>
                  <a:schemeClr val="dk1"/>
                </a:solidFill>
              </a:rPr>
              <a:t>Out of a total number of 94 users </a:t>
            </a:r>
            <a:endParaRPr b="1" sz="1100">
              <a:solidFill>
                <a:schemeClr val="dk1"/>
              </a:solidFill>
            </a:endParaRPr>
          </a:p>
          <a:p>
            <a:pPr indent="0" lvl="0" marL="457200" rtl="0" algn="l">
              <a:lnSpc>
                <a:spcPct val="115000"/>
              </a:lnSpc>
              <a:spcBef>
                <a:spcPts val="0"/>
              </a:spcBef>
              <a:spcAft>
                <a:spcPts val="0"/>
              </a:spcAft>
              <a:buNone/>
            </a:pPr>
            <a:r>
              <a:rPr lang="en" sz="1100">
                <a:solidFill>
                  <a:schemeClr val="dk1"/>
                </a:solidFill>
              </a:rPr>
              <a:t>(-1 excluding jeremyfaust, the last 2 may have been lost through the data scraping process? → will have to check)</a:t>
            </a:r>
            <a:endParaRPr sz="1100">
              <a:solidFill>
                <a:schemeClr val="dk1"/>
              </a:solidFill>
            </a:endParaRPr>
          </a:p>
          <a:p>
            <a:pPr indent="0" lvl="0" marL="457200" rtl="0" algn="l">
              <a:lnSpc>
                <a:spcPct val="115000"/>
              </a:lnSpc>
              <a:spcBef>
                <a:spcPts val="0"/>
              </a:spcBef>
              <a:spcAft>
                <a:spcPts val="0"/>
              </a:spcAft>
              <a:buNone/>
            </a:pPr>
            <a:r>
              <a:rPr lang="en" sz="1100">
                <a:solidFill>
                  <a:schemeClr val="dk1"/>
                </a:solidFill>
              </a:rPr>
              <a:t>(one of the users in Jessica’s list seem to be an empty profile → account may have been something)</a:t>
            </a:r>
            <a:endParaRPr sz="1100">
              <a:solidFill>
                <a:schemeClr val="dk1"/>
              </a:solidFill>
            </a:endParaRPr>
          </a:p>
          <a:p>
            <a:pPr indent="0" lvl="0" marL="457200" rtl="0" algn="l">
              <a:lnSpc>
                <a:spcPct val="115000"/>
              </a:lnSpc>
              <a:spcBef>
                <a:spcPts val="0"/>
              </a:spcBef>
              <a:spcAft>
                <a:spcPts val="0"/>
              </a:spcAft>
              <a:buNone/>
            </a:pPr>
            <a:r>
              <a:rPr lang="en" sz="1100">
                <a:solidFill>
                  <a:schemeClr val="dk1"/>
                </a:solidFill>
              </a:rPr>
              <a:t>→ 92 of them use black-related word tokens, 2 do not</a:t>
            </a:r>
            <a:endParaRPr sz="11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The two users that do not use black-related tokens (just for reference):</a:t>
            </a:r>
            <a:endParaRPr b="1" sz="1100">
              <a:solidFill>
                <a:schemeClr val="dk1"/>
              </a:solidFill>
            </a:endParaRPr>
          </a:p>
          <a:p>
            <a:pPr indent="0" lvl="0" marL="457200" rtl="0" algn="l">
              <a:lnSpc>
                <a:spcPct val="115000"/>
              </a:lnSpc>
              <a:spcBef>
                <a:spcPts val="0"/>
              </a:spcBef>
              <a:spcAft>
                <a:spcPts val="0"/>
              </a:spcAft>
              <a:buNone/>
            </a:pPr>
            <a:r>
              <a:rPr b="1" lang="en" sz="1100">
                <a:solidFill>
                  <a:schemeClr val="dk1"/>
                </a:solidFill>
              </a:rPr>
              <a:t>→</a:t>
            </a:r>
            <a:r>
              <a:rPr lang="en" sz="1100">
                <a:solidFill>
                  <a:schemeClr val="dk1"/>
                </a:solidFill>
              </a:rPr>
              <a:t> user_id</a:t>
            </a:r>
            <a:r>
              <a:rPr b="1" lang="en" sz="1100">
                <a:solidFill>
                  <a:schemeClr val="dk1"/>
                </a:solidFill>
              </a:rPr>
              <a:t> </a:t>
            </a:r>
            <a:r>
              <a:rPr lang="en" sz="1050">
                <a:solidFill>
                  <a:schemeClr val="dk1"/>
                </a:solidFill>
              </a:rPr>
              <a:t>457313, 31239408</a:t>
            </a:r>
            <a:endParaRPr sz="1050">
              <a:solidFill>
                <a:schemeClr val="dk1"/>
              </a:solidFill>
            </a:endParaRPr>
          </a:p>
          <a:p>
            <a:pPr indent="0" lvl="0" marL="457200" rtl="0" algn="l">
              <a:lnSpc>
                <a:spcPct val="115000"/>
              </a:lnSpc>
              <a:spcBef>
                <a:spcPts val="0"/>
              </a:spcBef>
              <a:spcAft>
                <a:spcPts val="0"/>
              </a:spcAft>
              <a:buNone/>
            </a:pPr>
            <a:r>
              <a:t/>
            </a:r>
            <a:endParaRPr b="1" sz="11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300"/>
              <a:t>Black Twitter Project Update</a:t>
            </a:r>
            <a:endParaRPr sz="3300"/>
          </a:p>
        </p:txBody>
      </p:sp>
      <p:sp>
        <p:nvSpPr>
          <p:cNvPr id="217" name="Google Shape;217;p3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10/20/2022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nvSpPr>
        <p:spPr>
          <a:xfrm>
            <a:off x="204675" y="156300"/>
            <a:ext cx="7546200" cy="681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 sz="1500">
                <a:solidFill>
                  <a:schemeClr val="dk1"/>
                </a:solidFill>
              </a:rPr>
              <a:t>Black-related tokens and the two racial-insensitive words</a:t>
            </a:r>
            <a:endParaRPr b="1" sz="15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 sz="1500">
                <a:solidFill>
                  <a:schemeClr val="dk1"/>
                </a:solidFill>
              </a:rPr>
              <a:t>(black influencers)</a:t>
            </a:r>
            <a:endParaRPr b="1" sz="1500">
              <a:solidFill>
                <a:schemeClr val="dk1"/>
              </a:solidFill>
            </a:endParaRPr>
          </a:p>
        </p:txBody>
      </p:sp>
      <p:sp>
        <p:nvSpPr>
          <p:cNvPr id="223" name="Google Shape;223;p38"/>
          <p:cNvSpPr txBox="1"/>
          <p:nvPr/>
        </p:nvSpPr>
        <p:spPr>
          <a:xfrm>
            <a:off x="364850" y="1226400"/>
            <a:ext cx="6006600" cy="2690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Char char="●"/>
            </a:pPr>
            <a:r>
              <a:rPr b="1" lang="en" sz="1100">
                <a:solidFill>
                  <a:schemeClr val="dk1"/>
                </a:solidFill>
              </a:rPr>
              <a:t> How many unique users use the word tokens in our word list?</a:t>
            </a:r>
            <a:endParaRPr b="1" sz="1100">
              <a:solidFill>
                <a:schemeClr val="dk1"/>
              </a:solidFill>
            </a:endParaRPr>
          </a:p>
          <a:p>
            <a:pPr indent="0" lvl="0" marL="457200" rtl="0" algn="l">
              <a:lnSpc>
                <a:spcPct val="115000"/>
              </a:lnSpc>
              <a:spcBef>
                <a:spcPts val="0"/>
              </a:spcBef>
              <a:spcAft>
                <a:spcPts val="0"/>
              </a:spcAft>
              <a:buNone/>
            </a:pPr>
            <a:r>
              <a:rPr lang="en" sz="1100">
                <a:solidFill>
                  <a:schemeClr val="dk1"/>
                </a:solidFill>
              </a:rPr>
              <a:t>→ Unique user count for each word token (sorted in descending order):</a:t>
            </a:r>
            <a:endParaRPr sz="1100">
              <a:solidFill>
                <a:schemeClr val="dk1"/>
              </a:solidFill>
            </a:endParaRPr>
          </a:p>
          <a:p>
            <a:pPr indent="0" lvl="0" marL="457200" rtl="0" algn="l">
              <a:lnSpc>
                <a:spcPct val="115000"/>
              </a:lnSpc>
              <a:spcBef>
                <a:spcPts val="0"/>
              </a:spcBef>
              <a:spcAft>
                <a:spcPts val="0"/>
              </a:spcAft>
              <a:buNone/>
            </a:pPr>
            <a:r>
              <a:rPr lang="en" sz="1100">
                <a:solidFill>
                  <a:schemeClr val="dk1"/>
                </a:solidFill>
              </a:rPr>
              <a:t>(ran on original black influencer tweet data excluding jeremyfaust due to unsolved data scraping pipeline issues)</a:t>
            </a:r>
            <a:endParaRPr sz="11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a:t>
            </a:r>
            <a:r>
              <a:rPr b="1" lang="en" sz="1100">
                <a:solidFill>
                  <a:schemeClr val="dk1"/>
                </a:solidFill>
              </a:rPr>
              <a:t>For the two racial-insensitive words: of the users that use these words, how many users use the other word tokens in the list?</a:t>
            </a:r>
            <a:endParaRPr b="1" sz="1100">
              <a:solidFill>
                <a:schemeClr val="dk1"/>
              </a:solidFill>
            </a:endParaRPr>
          </a:p>
          <a:p>
            <a:pPr indent="0" lvl="0" marL="457200" rtl="0" algn="l">
              <a:lnSpc>
                <a:spcPct val="115000"/>
              </a:lnSpc>
              <a:spcBef>
                <a:spcPts val="0"/>
              </a:spcBef>
              <a:spcAft>
                <a:spcPts val="0"/>
              </a:spcAft>
              <a:buNone/>
            </a:pPr>
            <a:r>
              <a:rPr lang="en" sz="1100">
                <a:solidFill>
                  <a:schemeClr val="dk1"/>
                </a:solidFill>
              </a:rPr>
              <a:t>→ 36 users in total use the two racial-insensitive tokens (31 use n***a and 29 use n****s)</a:t>
            </a:r>
            <a:endParaRPr sz="1100">
              <a:solidFill>
                <a:schemeClr val="dk1"/>
              </a:solidFill>
            </a:endParaRPr>
          </a:p>
          <a:p>
            <a:pPr indent="0" lvl="0" marL="457200" rtl="0" algn="l">
              <a:lnSpc>
                <a:spcPct val="115000"/>
              </a:lnSpc>
              <a:spcBef>
                <a:spcPts val="0"/>
              </a:spcBef>
              <a:spcAft>
                <a:spcPts val="0"/>
              </a:spcAft>
              <a:buNone/>
            </a:pPr>
            <a:r>
              <a:rPr lang="en" sz="1100">
                <a:solidFill>
                  <a:schemeClr val="dk1"/>
                </a:solidFill>
              </a:rPr>
              <a:t>→ from our sample, all 36 users that use the racial-insensitive tokens also use other word tokens in the list</a:t>
            </a:r>
            <a:endParaRPr sz="1100">
              <a:solidFill>
                <a:schemeClr val="dk1"/>
              </a:solidFill>
            </a:endParaRPr>
          </a:p>
        </p:txBody>
      </p:sp>
      <p:pic>
        <p:nvPicPr>
          <p:cNvPr id="224" name="Google Shape;224;p38"/>
          <p:cNvPicPr preferRelativeResize="0"/>
          <p:nvPr/>
        </p:nvPicPr>
        <p:blipFill>
          <a:blip r:embed="rId3">
            <a:alphaModFix/>
          </a:blip>
          <a:stretch>
            <a:fillRect/>
          </a:stretch>
        </p:blipFill>
        <p:spPr>
          <a:xfrm>
            <a:off x="6682550" y="178988"/>
            <a:ext cx="1893000" cy="47855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9"/>
          <p:cNvSpPr txBox="1"/>
          <p:nvPr/>
        </p:nvSpPr>
        <p:spPr>
          <a:xfrm>
            <a:off x="204675" y="156300"/>
            <a:ext cx="7546200" cy="415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 sz="1500">
                <a:solidFill>
                  <a:schemeClr val="dk1"/>
                </a:solidFill>
              </a:rPr>
              <a:t>Regarding Filtered Stream</a:t>
            </a:r>
            <a:endParaRPr sz="1700"/>
          </a:p>
        </p:txBody>
      </p:sp>
      <p:sp>
        <p:nvSpPr>
          <p:cNvPr id="230" name="Google Shape;230;p39"/>
          <p:cNvSpPr txBox="1"/>
          <p:nvPr/>
        </p:nvSpPr>
        <p:spPr>
          <a:xfrm>
            <a:off x="498325" y="907675"/>
            <a:ext cx="7804200" cy="32748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0"/>
              </a:spcBef>
              <a:spcAft>
                <a:spcPts val="0"/>
              </a:spcAft>
              <a:buClr>
                <a:schemeClr val="dk1"/>
              </a:buClr>
              <a:buSzPts val="1100"/>
              <a:buChar char="●"/>
            </a:pPr>
            <a:r>
              <a:rPr b="1" lang="en" sz="1100">
                <a:solidFill>
                  <a:schemeClr val="dk1"/>
                </a:solidFill>
              </a:rPr>
              <a:t>Does the stream capture the whole Twitter population, or just a sample portion of it?</a:t>
            </a:r>
            <a:endParaRPr b="1" sz="1100">
              <a:solidFill>
                <a:schemeClr val="dk1"/>
              </a:solidFill>
            </a:endParaRPr>
          </a:p>
          <a:p>
            <a:pPr indent="0" lvl="0" marL="457200" rtl="0" algn="just">
              <a:lnSpc>
                <a:spcPct val="115000"/>
              </a:lnSpc>
              <a:spcBef>
                <a:spcPts val="0"/>
              </a:spcBef>
              <a:spcAft>
                <a:spcPts val="0"/>
              </a:spcAft>
              <a:buNone/>
            </a:pPr>
            <a:r>
              <a:rPr lang="en" sz="1100">
                <a:solidFill>
                  <a:schemeClr val="dk1"/>
                </a:solidFill>
              </a:rPr>
              <a:t>→ It filters all tweets and returns the ones matching your specified rules until the retrieved tweets reach a 1% limit of the whole population in real-time.</a:t>
            </a:r>
            <a:endParaRPr sz="1100">
              <a:solidFill>
                <a:schemeClr val="dk1"/>
              </a:solidFill>
            </a:endParaRPr>
          </a:p>
          <a:p>
            <a:pPr indent="0" lvl="0" marL="457200" rtl="0" algn="just">
              <a:lnSpc>
                <a:spcPct val="115000"/>
              </a:lnSpc>
              <a:spcBef>
                <a:spcPts val="0"/>
              </a:spcBef>
              <a:spcAft>
                <a:spcPts val="0"/>
              </a:spcAft>
              <a:buNone/>
            </a:pPr>
            <a:r>
              <a:rPr lang="en" sz="1100">
                <a:solidFill>
                  <a:schemeClr val="dk1"/>
                </a:solidFill>
              </a:rPr>
              <a:t>→ In other words, if the tweets that match your rules account for less than 1% of the firehouse, you will retrieve all the tweets that match your rules at that moment.</a:t>
            </a:r>
            <a:endParaRPr sz="1100">
              <a:solidFill>
                <a:schemeClr val="dk1"/>
              </a:solidFill>
            </a:endParaRPr>
          </a:p>
          <a:p>
            <a:pPr indent="0" lvl="0" marL="457200" rtl="0" algn="just">
              <a:lnSpc>
                <a:spcPct val="115000"/>
              </a:lnSpc>
              <a:spcBef>
                <a:spcPts val="0"/>
              </a:spcBef>
              <a:spcAft>
                <a:spcPts val="0"/>
              </a:spcAft>
              <a:buNone/>
            </a:pPr>
            <a:r>
              <a:rPr lang="en" sz="1100">
                <a:solidFill>
                  <a:schemeClr val="dk1"/>
                </a:solidFill>
              </a:rPr>
              <a:t> </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b="1" lang="en" sz="1100">
                <a:solidFill>
                  <a:schemeClr val="dk1"/>
                </a:solidFill>
              </a:rPr>
              <a:t>How many calls does the stream make while it is up running? (efficiency issue)</a:t>
            </a:r>
            <a:endParaRPr b="1" sz="1100">
              <a:solidFill>
                <a:schemeClr val="dk1"/>
              </a:solidFill>
            </a:endParaRPr>
          </a:p>
          <a:p>
            <a:pPr indent="0" lvl="0" marL="457200" rtl="0" algn="just">
              <a:lnSpc>
                <a:spcPct val="115000"/>
              </a:lnSpc>
              <a:spcBef>
                <a:spcPts val="0"/>
              </a:spcBef>
              <a:spcAft>
                <a:spcPts val="0"/>
              </a:spcAft>
              <a:buNone/>
            </a:pPr>
            <a:r>
              <a:rPr lang="en" sz="1100">
                <a:solidFill>
                  <a:schemeClr val="dk1"/>
                </a:solidFill>
              </a:rPr>
              <a:t>→ Each tweet pulled from the Filtered Stream counts as part of the 500,000 monthly tweet cap usage (higher cap for Academic Access)</a:t>
            </a:r>
            <a:endParaRPr sz="1100">
              <a:solidFill>
                <a:schemeClr val="dk1"/>
              </a:solidFill>
            </a:endParaRPr>
          </a:p>
          <a:p>
            <a:pPr indent="0" lvl="0" marL="457200" rtl="0" algn="just">
              <a:lnSpc>
                <a:spcPct val="115000"/>
              </a:lnSpc>
              <a:spcBef>
                <a:spcPts val="0"/>
              </a:spcBef>
              <a:spcAft>
                <a:spcPts val="0"/>
              </a:spcAft>
              <a:buNone/>
            </a:pPr>
            <a:r>
              <a:rPr lang="en" sz="1100">
                <a:solidFill>
                  <a:schemeClr val="dk1"/>
                </a:solidFill>
              </a:rPr>
              <a:t>*** One thing to note, Filtered Stream retrieves every tweet that matches your rules. Seeing as we’re specifying rules for keyword search in bios, if a user that matches our rules tweet multiple times during the timeframe when we’re running our stream, we will retrieve multiple tweets of that user (which may be not so efficient)</a:t>
            </a:r>
            <a:endParaRPr sz="1100">
              <a:solidFill>
                <a:schemeClr val="dk1"/>
              </a:solidFill>
            </a:endParaRPr>
          </a:p>
          <a:p>
            <a:pPr indent="0" lvl="0" marL="457200" rtl="0" algn="just">
              <a:lnSpc>
                <a:spcPct val="115000"/>
              </a:lnSpc>
              <a:spcBef>
                <a:spcPts val="0"/>
              </a:spcBef>
              <a:spcAft>
                <a:spcPts val="0"/>
              </a:spcAft>
              <a:buNone/>
            </a:pPr>
            <a:r>
              <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b="1" lang="en" sz="1100">
                <a:solidFill>
                  <a:schemeClr val="dk1"/>
                </a:solidFill>
              </a:rPr>
              <a:t>Filtered Stream rule cap: 5 for Essential Access, 25 for Elevated Access, 1000 for Academic Access</a:t>
            </a:r>
            <a:endParaRPr b="1" sz="1100">
              <a:solidFill>
                <a:schemeClr val="dk1"/>
              </a:solidFill>
            </a:endParaRPr>
          </a:p>
          <a:p>
            <a:pPr indent="0" lvl="0" marL="457200" rtl="0" algn="just">
              <a:lnSpc>
                <a:spcPct val="115000"/>
              </a:lnSpc>
              <a:spcBef>
                <a:spcPts val="0"/>
              </a:spcBef>
              <a:spcAft>
                <a:spcPts val="0"/>
              </a:spcAft>
              <a:buNone/>
            </a:pPr>
            <a:r>
              <a:rPr lang="en" sz="1100">
                <a:solidFill>
                  <a:schemeClr val="dk1"/>
                </a:solidFill>
              </a:rPr>
              <a:t>Possible to-do: Update Access level to Elevated or Academic Research (see what is needed for updating access level)</a:t>
            </a:r>
            <a:endParaRPr sz="11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0"/>
          <p:cNvSpPr txBox="1"/>
          <p:nvPr/>
        </p:nvSpPr>
        <p:spPr>
          <a:xfrm>
            <a:off x="204675" y="156300"/>
            <a:ext cx="7546200" cy="415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 sz="1500">
                <a:solidFill>
                  <a:schemeClr val="dk1"/>
                </a:solidFill>
              </a:rPr>
              <a:t>Regarding Filtered Stream (cont.)</a:t>
            </a:r>
            <a:endParaRPr sz="1700"/>
          </a:p>
        </p:txBody>
      </p:sp>
      <p:sp>
        <p:nvSpPr>
          <p:cNvPr id="236" name="Google Shape;236;p40"/>
          <p:cNvSpPr txBox="1"/>
          <p:nvPr/>
        </p:nvSpPr>
        <p:spPr>
          <a:xfrm>
            <a:off x="498325" y="907675"/>
            <a:ext cx="7804200" cy="2495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100">
                <a:solidFill>
                  <a:schemeClr val="dk1"/>
                </a:solidFill>
              </a:rPr>
              <a:t>Question: Currently we’re using top-occurring black-related tokens from tweets to run the Filtered Stream on user biographies</a:t>
            </a:r>
            <a:endParaRPr b="1" sz="1100">
              <a:solidFill>
                <a:schemeClr val="dk1"/>
              </a:solidFill>
            </a:endParaRPr>
          </a:p>
          <a:p>
            <a:pPr indent="0" lvl="0" marL="0" rtl="0" algn="just">
              <a:lnSpc>
                <a:spcPct val="115000"/>
              </a:lnSpc>
              <a:spcBef>
                <a:spcPts val="0"/>
              </a:spcBef>
              <a:spcAft>
                <a:spcPts val="0"/>
              </a:spcAft>
              <a:buNone/>
            </a:pPr>
            <a:r>
              <a:rPr lang="en" sz="1100">
                <a:solidFill>
                  <a:schemeClr val="dk1"/>
                </a:solidFill>
              </a:rPr>
              <a:t>→ Should we use top-</a:t>
            </a:r>
            <a:r>
              <a:rPr lang="en" sz="1100">
                <a:solidFill>
                  <a:schemeClr val="dk1"/>
                </a:solidFill>
              </a:rPr>
              <a:t>occurring</a:t>
            </a:r>
            <a:r>
              <a:rPr lang="en" sz="1100">
                <a:solidFill>
                  <a:schemeClr val="dk1"/>
                </a:solidFill>
              </a:rPr>
              <a:t> black-related tokens from bios instead? But these are scarce in number.</a:t>
            </a:r>
            <a:endParaRPr sz="1100">
              <a:solidFill>
                <a:schemeClr val="dk1"/>
              </a:solidFill>
            </a:endParaRPr>
          </a:p>
          <a:p>
            <a:pPr indent="0" lvl="0" marL="457200" rtl="0" algn="just">
              <a:lnSpc>
                <a:spcPct val="115000"/>
              </a:lnSpc>
              <a:spcBef>
                <a:spcPts val="0"/>
              </a:spcBef>
              <a:spcAft>
                <a:spcPts val="0"/>
              </a:spcAft>
              <a:buNone/>
            </a:pPr>
            <a:r>
              <a:t/>
            </a:r>
            <a:endParaRPr b="1" sz="1100">
              <a:solidFill>
                <a:schemeClr val="dk1"/>
              </a:solidFill>
            </a:endParaRPr>
          </a:p>
          <a:p>
            <a:pPr indent="0" lvl="0" marL="0" rtl="0" algn="just">
              <a:lnSpc>
                <a:spcPct val="115000"/>
              </a:lnSpc>
              <a:spcBef>
                <a:spcPts val="0"/>
              </a:spcBef>
              <a:spcAft>
                <a:spcPts val="0"/>
              </a:spcAft>
              <a:buNone/>
            </a:pPr>
            <a:r>
              <a:t/>
            </a:r>
            <a:endParaRPr b="1" sz="1100">
              <a:solidFill>
                <a:schemeClr val="dk1"/>
              </a:solidFill>
            </a:endParaRPr>
          </a:p>
          <a:p>
            <a:pPr indent="0" lvl="0" marL="0" rtl="0" algn="just">
              <a:lnSpc>
                <a:spcPct val="115000"/>
              </a:lnSpc>
              <a:spcBef>
                <a:spcPts val="0"/>
              </a:spcBef>
              <a:spcAft>
                <a:spcPts val="0"/>
              </a:spcAft>
              <a:buNone/>
            </a:pPr>
            <a:r>
              <a:rPr b="1" lang="en" sz="1100">
                <a:solidFill>
                  <a:schemeClr val="dk1"/>
                </a:solidFill>
              </a:rPr>
              <a:t>***Problem regarding original data scraping pipeline: </a:t>
            </a:r>
            <a:endParaRPr b="1" sz="1100">
              <a:solidFill>
                <a:schemeClr val="dk1"/>
              </a:solidFill>
            </a:endParaRPr>
          </a:p>
          <a:p>
            <a:pPr indent="0" lvl="0" marL="0" rtl="0" algn="just">
              <a:lnSpc>
                <a:spcPct val="115000"/>
              </a:lnSpc>
              <a:spcBef>
                <a:spcPts val="0"/>
              </a:spcBef>
              <a:spcAft>
                <a:spcPts val="0"/>
              </a:spcAft>
              <a:buNone/>
            </a:pPr>
            <a:r>
              <a:rPr lang="en" sz="1100">
                <a:solidFill>
                  <a:schemeClr val="dk1"/>
                </a:solidFill>
              </a:rPr>
              <a:t>Jessica used GET /2/users/:id/tweets, which allows us to specify the timeframe we want to search in, but only the most recent 3200 tweets are available. Thus, if the timeframe we specify is out of the most recent 3200 tweets, we will not be able to retrieve any results.</a:t>
            </a:r>
            <a:endParaRPr sz="1100">
              <a:solidFill>
                <a:schemeClr val="dk1"/>
              </a:solidFill>
            </a:endParaRPr>
          </a:p>
          <a:p>
            <a:pPr indent="0" lvl="0" marL="0" rtl="0" algn="just">
              <a:lnSpc>
                <a:spcPct val="115000"/>
              </a:lnSpc>
              <a:spcBef>
                <a:spcPts val="0"/>
              </a:spcBef>
              <a:spcAft>
                <a:spcPts val="0"/>
              </a:spcAft>
              <a:buNone/>
            </a:pPr>
            <a:r>
              <a:rPr lang="en" sz="1100">
                <a:solidFill>
                  <a:schemeClr val="dk1"/>
                </a:solidFill>
              </a:rPr>
              <a:t>→ Substitutional option: use Full Archive Search (will need Academic Research Access)</a:t>
            </a:r>
            <a:endParaRPr sz="1100">
              <a:solidFill>
                <a:schemeClr val="dk1"/>
              </a:solidFill>
            </a:endParaRPr>
          </a:p>
          <a:p>
            <a:pPr indent="0" lvl="0" marL="0" rtl="0" algn="just">
              <a:lnSpc>
                <a:spcPct val="115000"/>
              </a:lnSpc>
              <a:spcBef>
                <a:spcPts val="0"/>
              </a:spcBef>
              <a:spcAft>
                <a:spcPts val="0"/>
              </a:spcAft>
              <a:buNone/>
            </a:pPr>
            <a:r>
              <a:rPr lang="en" sz="1100">
                <a:solidFill>
                  <a:schemeClr val="dk1"/>
                </a:solidFill>
                <a:uFill>
                  <a:noFill/>
                </a:uFill>
                <a:hlinkClick r:id="rId3">
                  <a:extLst>
                    <a:ext uri="{A12FA001-AC4F-418D-AE19-62706E023703}">
                      <ahyp:hlinkClr val="tx"/>
                    </a:ext>
                  </a:extLst>
                </a:hlinkClick>
              </a:rPr>
              <a:t>https://github.com/twitterdev/Twitter-API-v2-sample-code/blob/main/Full-Archive-Search/full-archive-search.py</a:t>
            </a:r>
            <a:endParaRPr sz="1100">
              <a:solidFill>
                <a:schemeClr val="dk1"/>
              </a:solidFill>
            </a:endParaRPr>
          </a:p>
          <a:p>
            <a:pPr indent="0" lvl="0" marL="0" rtl="0" algn="just">
              <a:lnSpc>
                <a:spcPct val="115000"/>
              </a:lnSpc>
              <a:spcBef>
                <a:spcPts val="0"/>
              </a:spcBef>
              <a:spcAft>
                <a:spcPts val="0"/>
              </a:spcAft>
              <a:buNone/>
            </a:pPr>
            <a:r>
              <a:t/>
            </a:r>
            <a:endParaRPr b="1" sz="1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1"/>
          <p:cNvSpPr txBox="1"/>
          <p:nvPr/>
        </p:nvSpPr>
        <p:spPr>
          <a:xfrm>
            <a:off x="204675" y="156300"/>
            <a:ext cx="7546200" cy="415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 sz="1500">
                <a:solidFill>
                  <a:schemeClr val="dk1"/>
                </a:solidFill>
              </a:rPr>
              <a:t>AAE/AAVE-related publications from the scholars from the AAE/AAVE video</a:t>
            </a:r>
            <a:endParaRPr b="1" sz="1500">
              <a:solidFill>
                <a:schemeClr val="dk1"/>
              </a:solidFill>
            </a:endParaRPr>
          </a:p>
        </p:txBody>
      </p:sp>
      <p:sp>
        <p:nvSpPr>
          <p:cNvPr id="242" name="Google Shape;242;p41"/>
          <p:cNvSpPr txBox="1"/>
          <p:nvPr/>
        </p:nvSpPr>
        <p:spPr>
          <a:xfrm>
            <a:off x="498325" y="907675"/>
            <a:ext cx="7804200" cy="2685900"/>
          </a:xfrm>
          <a:prstGeom prst="rect">
            <a:avLst/>
          </a:prstGeom>
          <a:noFill/>
          <a:ln>
            <a:noFill/>
          </a:ln>
        </p:spPr>
        <p:txBody>
          <a:bodyPr anchorCtr="0" anchor="t" bIns="91425" lIns="91425" spcFirstLastPara="1" rIns="91425" wrap="square" tIns="91425">
            <a:spAutoFit/>
          </a:bodyPr>
          <a:lstStyle/>
          <a:p>
            <a:pPr indent="-228600" lvl="0" marL="228600" rtl="0" algn="l">
              <a:lnSpc>
                <a:spcPct val="115000"/>
              </a:lnSpc>
              <a:spcBef>
                <a:spcPts val="0"/>
              </a:spcBef>
              <a:spcAft>
                <a:spcPts val="0"/>
              </a:spcAft>
              <a:buClr>
                <a:schemeClr val="dk1"/>
              </a:buClr>
              <a:buSzPts val="1100"/>
              <a:buFont typeface="Arial"/>
              <a:buNone/>
            </a:pPr>
            <a:r>
              <a:rPr lang="en" sz="1100">
                <a:solidFill>
                  <a:schemeClr val="dk1"/>
                </a:solidFill>
              </a:rPr>
              <a:t>1.     Dr. Hiram Smith, Ph.D. in Spanish, Bucknell University</a:t>
            </a:r>
            <a:endParaRPr sz="1100">
              <a:solidFill>
                <a:schemeClr val="dk1"/>
              </a:solidFill>
            </a:endParaRPr>
          </a:p>
          <a:p>
            <a:pPr indent="-298450" lvl="0" marL="457200" rtl="0" algn="l">
              <a:lnSpc>
                <a:spcPct val="115000"/>
              </a:lnSpc>
              <a:spcBef>
                <a:spcPts val="0"/>
              </a:spcBef>
              <a:spcAft>
                <a:spcPts val="0"/>
              </a:spcAft>
              <a:buSzPts val="1100"/>
              <a:buChar char="-"/>
            </a:pPr>
            <a:r>
              <a:rPr lang="en" sz="1100">
                <a:solidFill>
                  <a:schemeClr val="dk1"/>
                </a:solidFill>
              </a:rPr>
              <a:t> </a:t>
            </a:r>
            <a:r>
              <a:rPr b="1" lang="en" sz="1100">
                <a:solidFill>
                  <a:schemeClr val="dk1"/>
                </a:solidFill>
              </a:rPr>
              <a:t>“Has nigga been reappropriated as a term of endearment? (A qualitative and quantitative analysis)”</a:t>
            </a:r>
            <a:br>
              <a:rPr lang="en" sz="1100">
                <a:solidFill>
                  <a:schemeClr val="dk1"/>
                </a:solidFill>
              </a:rPr>
            </a:br>
            <a:r>
              <a:rPr lang="en" sz="1100" u="sng">
                <a:solidFill>
                  <a:schemeClr val="hlink"/>
                </a:solidFill>
                <a:hlinkClick r:id="rId3"/>
              </a:rPr>
              <a:t>https://read.dukeupress.edu/american-speech/article-abstract/94/4/420/139031/Has-nigga-Been-Reappropriated-as-a-Term-of</a:t>
            </a:r>
            <a:endParaRPr sz="1100">
              <a:solidFill>
                <a:schemeClr val="dk1"/>
              </a:solidFill>
            </a:endParaRPr>
          </a:p>
          <a:p>
            <a:pPr indent="0" lvl="0" marL="0" rtl="0" algn="l">
              <a:lnSpc>
                <a:spcPct val="115000"/>
              </a:lnSpc>
              <a:spcBef>
                <a:spcPts val="2400"/>
              </a:spcBef>
              <a:spcAft>
                <a:spcPts val="0"/>
              </a:spcAft>
              <a:buNone/>
            </a:pPr>
            <a:r>
              <a:rPr lang="en" sz="1100">
                <a:solidFill>
                  <a:schemeClr val="dk1"/>
                </a:solidFill>
              </a:rPr>
              <a:t> </a:t>
            </a:r>
            <a:endParaRPr sz="1100">
              <a:solidFill>
                <a:schemeClr val="dk1"/>
              </a:solidFill>
            </a:endParaRPr>
          </a:p>
          <a:p>
            <a:pPr indent="-228600" lvl="0" marL="228600" rtl="0" algn="l">
              <a:lnSpc>
                <a:spcPct val="115000"/>
              </a:lnSpc>
              <a:spcBef>
                <a:spcPts val="600"/>
              </a:spcBef>
              <a:spcAft>
                <a:spcPts val="0"/>
              </a:spcAft>
              <a:buNone/>
            </a:pPr>
            <a:r>
              <a:rPr lang="en" sz="1100">
                <a:solidFill>
                  <a:schemeClr val="dk1"/>
                </a:solidFill>
              </a:rPr>
              <a:t>2.     Dr. Sonja Lanehart, Ph.D. in English Language and Linguistics, University of Arizona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 “African American Vernacular English in Education: The Dynamics of Pedagogy, Ideology, and Identity.”</a:t>
            </a:r>
            <a:br>
              <a:rPr lang="en" sz="1100">
                <a:solidFill>
                  <a:schemeClr val="dk1"/>
                </a:solidFill>
              </a:rPr>
            </a:br>
            <a:r>
              <a:rPr lang="en" sz="1100" u="sng">
                <a:solidFill>
                  <a:schemeClr val="hlink"/>
                </a:solidFill>
                <a:hlinkClick r:id="rId4"/>
              </a:rPr>
              <a:t>https://www.sonjallanehart.com/uploads/3/7/0/5/37059841/lanehart_1998.pdf</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(roughly related to our topic) </a:t>
            </a:r>
            <a:r>
              <a:rPr b="1" lang="en" sz="1100">
                <a:solidFill>
                  <a:srgbClr val="2A2A2A"/>
                </a:solidFill>
              </a:rPr>
              <a:t>“The Language of Identity.”</a:t>
            </a:r>
            <a:br>
              <a:rPr lang="en" sz="1100">
                <a:solidFill>
                  <a:srgbClr val="2A2A2A"/>
                </a:solidFill>
              </a:rPr>
            </a:br>
            <a:r>
              <a:rPr lang="en" sz="1100" u="sng">
                <a:solidFill>
                  <a:schemeClr val="hlink"/>
                </a:solidFill>
                <a:hlinkClick r:id="rId5"/>
              </a:rPr>
              <a:t>https://www.sonjallanehart.com/uploads/3/7/0/5/37059841/lang_of_identity.pdf</a:t>
            </a:r>
            <a:endParaRPr sz="1100" u="sng">
              <a:solidFill>
                <a:schemeClr val="hlink"/>
              </a:solidFill>
            </a:endParaRPr>
          </a:p>
          <a:p>
            <a:pPr indent="0" lvl="0" marL="0" rtl="0" algn="just">
              <a:lnSpc>
                <a:spcPct val="115000"/>
              </a:lnSpc>
              <a:spcBef>
                <a:spcPts val="0"/>
              </a:spcBef>
              <a:spcAft>
                <a:spcPts val="0"/>
              </a:spcAft>
              <a:buNone/>
            </a:pPr>
            <a:r>
              <a:t/>
            </a:r>
            <a:endParaRPr b="1"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420"/>
              <a:t>Top-Occurring Word Tokens in 2500 Labelled Tweets </a:t>
            </a:r>
            <a:endParaRPr sz="1420"/>
          </a:p>
        </p:txBody>
      </p:sp>
      <p:pic>
        <p:nvPicPr>
          <p:cNvPr id="72" name="Google Shape;72;p15"/>
          <p:cNvPicPr preferRelativeResize="0"/>
          <p:nvPr/>
        </p:nvPicPr>
        <p:blipFill>
          <a:blip r:embed="rId3">
            <a:alphaModFix/>
          </a:blip>
          <a:stretch>
            <a:fillRect/>
          </a:stretch>
        </p:blipFill>
        <p:spPr>
          <a:xfrm>
            <a:off x="1072451" y="1111925"/>
            <a:ext cx="1883325" cy="3796399"/>
          </a:xfrm>
          <a:prstGeom prst="rect">
            <a:avLst/>
          </a:prstGeom>
          <a:noFill/>
          <a:ln>
            <a:noFill/>
          </a:ln>
        </p:spPr>
      </p:pic>
      <p:sp>
        <p:nvSpPr>
          <p:cNvPr id="73" name="Google Shape;73;p15"/>
          <p:cNvSpPr txBox="1"/>
          <p:nvPr/>
        </p:nvSpPr>
        <p:spPr>
          <a:xfrm>
            <a:off x="4069575" y="1450725"/>
            <a:ext cx="4352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Black-related tokens: black, lives, matter, blackness, </a:t>
            </a:r>
            <a:r>
              <a:rPr lang="en" sz="1300">
                <a:solidFill>
                  <a:srgbClr val="D4D4D4"/>
                </a:solidFill>
              </a:rPr>
              <a:t>🖤</a:t>
            </a:r>
            <a:endParaRPr sz="1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2"/>
          <p:cNvSpPr txBox="1"/>
          <p:nvPr/>
        </p:nvSpPr>
        <p:spPr>
          <a:xfrm>
            <a:off x="204675" y="156300"/>
            <a:ext cx="7546200" cy="681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 sz="1500">
                <a:solidFill>
                  <a:schemeClr val="dk1"/>
                </a:solidFill>
              </a:rPr>
              <a:t>AAE/AAVE-related publications from the scholars from the AAE/AAVE video (cont.)</a:t>
            </a:r>
            <a:endParaRPr b="1" sz="1500">
              <a:solidFill>
                <a:schemeClr val="dk1"/>
              </a:solidFill>
            </a:endParaRPr>
          </a:p>
        </p:txBody>
      </p:sp>
      <p:sp>
        <p:nvSpPr>
          <p:cNvPr id="248" name="Google Shape;248;p42"/>
          <p:cNvSpPr txBox="1"/>
          <p:nvPr/>
        </p:nvSpPr>
        <p:spPr>
          <a:xfrm>
            <a:off x="498325" y="907675"/>
            <a:ext cx="7804200" cy="424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3.      Minnie Annan, Ph.D. candidate in Linguistics, Georgetown University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 </a:t>
            </a:r>
            <a:r>
              <a:rPr b="1" lang="en" sz="1100">
                <a:solidFill>
                  <a:schemeClr val="dk1"/>
                </a:solidFill>
              </a:rPr>
              <a:t>“African American language and education: How far have we come?”</a:t>
            </a:r>
            <a:br>
              <a:rPr lang="en" sz="1100">
                <a:solidFill>
                  <a:schemeClr val="dk1"/>
                </a:solidFill>
              </a:rPr>
            </a:br>
            <a:r>
              <a:rPr lang="en" sz="1100" u="sng">
                <a:solidFill>
                  <a:schemeClr val="hlink"/>
                </a:solidFill>
                <a:hlinkClick r:id="rId3"/>
              </a:rPr>
              <a:t>https://scholar.google.com/citations?view_op=view_citation&amp;hl=en&amp;user=LS0FxkoAAAAJ&amp;citation_for_view=LS0FxkoAAAAJ:u5HHmVD_uO8C</a:t>
            </a:r>
            <a:br>
              <a:rPr lang="en" sz="1100">
                <a:solidFill>
                  <a:schemeClr val="dk1"/>
                </a:solidFill>
              </a:rPr>
            </a:br>
            <a:r>
              <a:rPr lang="en" sz="1100">
                <a:solidFill>
                  <a:schemeClr val="dk1"/>
                </a:solidFill>
              </a:rPr>
              <a:t>(cannot find available PDF version online; publication was published by University of Michigan Press)</a:t>
            </a:r>
            <a:endParaRPr sz="1100">
              <a:solidFill>
                <a:schemeClr val="dk1"/>
              </a:solidFill>
            </a:endParaRPr>
          </a:p>
          <a:p>
            <a:pPr indent="0" lvl="0" marL="457200" rtl="0" algn="l">
              <a:lnSpc>
                <a:spcPct val="115000"/>
              </a:lnSpc>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4.      Christopher Hall, Researcher and Senior Facilitator at CulturePoint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 “</a:t>
            </a:r>
            <a:r>
              <a:rPr b="1" lang="en" sz="1100">
                <a:solidFill>
                  <a:schemeClr val="dk1"/>
                </a:solidFill>
                <a:uFill>
                  <a:noFill/>
                </a:uFill>
                <a:hlinkClick r:id="rId4">
                  <a:extLst>
                    <a:ext uri="{A12FA001-AC4F-418D-AE19-62706E023703}">
                      <ahyp:hlinkClr val="tx"/>
                    </a:ext>
                  </a:extLst>
                </a:hlinkClick>
              </a:rPr>
              <a:t>Grammatical Reanalysis and the Multiple N-Words in African American English</a:t>
            </a:r>
            <a:r>
              <a:rPr b="1" lang="en" sz="1100">
                <a:solidFill>
                  <a:schemeClr val="dk1"/>
                </a:solidFill>
              </a:rPr>
              <a:t>”</a:t>
            </a:r>
            <a:br>
              <a:rPr lang="en" sz="1100">
                <a:solidFill>
                  <a:schemeClr val="dk1"/>
                </a:solidFill>
              </a:rPr>
            </a:br>
            <a:r>
              <a:rPr lang="en" sz="1100" u="sng">
                <a:solidFill>
                  <a:schemeClr val="hlink"/>
                </a:solidFill>
                <a:hlinkClick r:id="rId5"/>
              </a:rPr>
              <a:t>https://static1.squarespace.com/static/53812953e4b02ca8a934eebf/t/5c9e409fef067500012eb95d/1553875104615/Nwords2019_FinalSubmission+11-56-28-298.pdf</a:t>
            </a:r>
            <a:br>
              <a:rPr lang="en" sz="1100">
                <a:solidFill>
                  <a:schemeClr val="dk1"/>
                </a:solidFill>
              </a:rPr>
            </a:br>
            <a:r>
              <a:rPr lang="en" sz="1100">
                <a:solidFill>
                  <a:schemeClr val="dk1"/>
                </a:solidFill>
              </a:rPr>
              <a:t>(discusses the functions of n-words in AAVE)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 “Semantic Bleaching and the Emergence of New Pronouns in AAVE”</a:t>
            </a:r>
            <a:br>
              <a:rPr lang="en" sz="1100">
                <a:solidFill>
                  <a:schemeClr val="dk1"/>
                </a:solidFill>
              </a:rPr>
            </a:br>
            <a:r>
              <a:rPr lang="en" sz="1100" u="sng">
                <a:solidFill>
                  <a:schemeClr val="hlink"/>
                </a:solidFill>
                <a:hlinkClick r:id="rId6"/>
              </a:rPr>
              <a:t>https://www.researchgate.net/publication/281316950_Semantic_Bleaching_and_the_Emergence_of_New_Pronouns_in_AAVE</a:t>
            </a:r>
            <a:br>
              <a:rPr lang="en" sz="1100">
                <a:solidFill>
                  <a:schemeClr val="dk1"/>
                </a:solidFill>
              </a:rPr>
            </a:br>
            <a:r>
              <a:rPr lang="en" sz="1100">
                <a:solidFill>
                  <a:schemeClr val="dk1"/>
                </a:solidFill>
              </a:rPr>
              <a:t>(talks about how some registers of AAVE have started to use n-words as pronouns to refer to oneselves and how this may lead to semantic bleaching of the n-words based on their new functions)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“Corpus-Based Sociophonetic Approaches to Postvocalic R-Lessness in African American Language”</a:t>
            </a:r>
            <a:br>
              <a:rPr lang="en" sz="1100">
                <a:solidFill>
                  <a:schemeClr val="dk1"/>
                </a:solidFill>
              </a:rPr>
            </a:br>
            <a:r>
              <a:rPr lang="en" sz="1100" u="sng">
                <a:solidFill>
                  <a:schemeClr val="hlink"/>
                </a:solidFill>
                <a:hlinkClick r:id="rId7"/>
              </a:rPr>
              <a:t>https://www.researchgate.net/publication/329406677_Corpus-Based_Sociophonetic_Approaches_to_Postvocalic_R-Lessness_in_African_American_Language</a:t>
            </a:r>
            <a:br>
              <a:rPr lang="en" sz="1100">
                <a:solidFill>
                  <a:schemeClr val="dk1"/>
                </a:solidFill>
              </a:rPr>
            </a:br>
            <a:r>
              <a:rPr lang="en" sz="1100">
                <a:solidFill>
                  <a:schemeClr val="dk1"/>
                </a:solidFill>
              </a:rPr>
              <a:t>(discusses the r-lessness after vowels in AAL from sociophonetic aspects)</a:t>
            </a:r>
            <a:endParaRPr sz="1100">
              <a:solidFill>
                <a:schemeClr val="dk1"/>
              </a:solidFill>
            </a:endParaRPr>
          </a:p>
          <a:p>
            <a:pPr indent="0" lvl="0" marL="457200" rtl="0" algn="l">
              <a:lnSpc>
                <a:spcPct val="115000"/>
              </a:lnSpc>
              <a:spcBef>
                <a:spcPts val="0"/>
              </a:spcBef>
              <a:spcAft>
                <a:spcPts val="0"/>
              </a:spcAft>
              <a:buNone/>
            </a:pPr>
            <a:r>
              <a:t/>
            </a:r>
            <a:endParaRPr b="1" sz="11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300"/>
              <a:t>Black Twitter Project Update</a:t>
            </a:r>
            <a:endParaRPr sz="3300"/>
          </a:p>
        </p:txBody>
      </p:sp>
      <p:sp>
        <p:nvSpPr>
          <p:cNvPr id="254" name="Google Shape;254;p4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10/13</a:t>
            </a:r>
            <a:r>
              <a:rPr lang="en"/>
              <a:t>/2022</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4"/>
          <p:cNvSpPr txBox="1"/>
          <p:nvPr/>
        </p:nvSpPr>
        <p:spPr>
          <a:xfrm>
            <a:off x="204675" y="156300"/>
            <a:ext cx="7546200" cy="415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 sz="1500">
                <a:solidFill>
                  <a:schemeClr val="dk1"/>
                </a:solidFill>
              </a:rPr>
              <a:t>Doing keyword search on user bios in Twitter API</a:t>
            </a:r>
            <a:endParaRPr sz="1700"/>
          </a:p>
        </p:txBody>
      </p:sp>
      <p:sp>
        <p:nvSpPr>
          <p:cNvPr id="260" name="Google Shape;260;p44"/>
          <p:cNvSpPr txBox="1"/>
          <p:nvPr/>
        </p:nvSpPr>
        <p:spPr>
          <a:xfrm>
            <a:off x="498325" y="907675"/>
            <a:ext cx="7804200" cy="38589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0"/>
              </a:spcBef>
              <a:spcAft>
                <a:spcPts val="0"/>
              </a:spcAft>
              <a:buClr>
                <a:schemeClr val="dk1"/>
              </a:buClr>
              <a:buSzPts val="900"/>
              <a:buChar char="●"/>
            </a:pPr>
            <a:r>
              <a:rPr b="1" lang="en" sz="1100">
                <a:solidFill>
                  <a:schemeClr val="dk1"/>
                </a:solidFill>
              </a:rPr>
              <a:t>GET users/search (Twitter API Standard Version 1.1)</a:t>
            </a:r>
            <a:r>
              <a:rPr lang="en" sz="1100">
                <a:solidFill>
                  <a:schemeClr val="dk1"/>
                </a:solidFill>
              </a:rPr>
              <a:t>: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Searching mechanism is unclear. Targeted keyword appears in user name, in bio description, or neither of the two (possibly appearing in other fields). Cannot specify fields for which to do keyword search.</a:t>
            </a:r>
            <a:endParaRPr sz="1100">
              <a:solidFill>
                <a:schemeClr val="dk1"/>
              </a:solidFill>
            </a:endParaRPr>
          </a:p>
          <a:p>
            <a:pPr indent="0" lvl="0" marL="457200" rtl="0" algn="l">
              <a:lnSpc>
                <a:spcPct val="115000"/>
              </a:lnSpc>
              <a:spcBef>
                <a:spcPts val="0"/>
              </a:spcBef>
              <a:spcAft>
                <a:spcPts val="0"/>
              </a:spcAft>
              <a:buNone/>
            </a:pPr>
            <a:r>
              <a:rPr lang="en" sz="1100">
                <a:solidFill>
                  <a:schemeClr val="dk1"/>
                </a:solidFill>
              </a:rPr>
              <a:t>-&gt; Unstable</a:t>
            </a:r>
            <a:endParaRPr sz="11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Filtered Stream</a:t>
            </a:r>
            <a:r>
              <a:rPr lang="en" sz="1100">
                <a:solidFill>
                  <a:schemeClr val="dk1"/>
                </a:solidFill>
              </a:rPr>
              <a:t> </a:t>
            </a:r>
            <a:r>
              <a:rPr b="1" lang="en" sz="1100">
                <a:solidFill>
                  <a:schemeClr val="dk1"/>
                </a:solidFill>
              </a:rPr>
              <a:t>(Twitter API Version 2)</a:t>
            </a:r>
            <a:r>
              <a:rPr lang="en" sz="1100">
                <a:solidFill>
                  <a:schemeClr val="dk1"/>
                </a:solidFill>
              </a:rPr>
              <a:t>: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Runs a continuous stream that captures live tweets that are tweeted when the stream is running -&gt; Keeping the stream running can ensure a larger number of results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Can specify field for which to do keyword search: </a:t>
            </a:r>
            <a:r>
              <a:rPr lang="en" sz="1100">
                <a:solidFill>
                  <a:schemeClr val="dk1"/>
                </a:solidFill>
              </a:rPr>
              <a:t>searching</a:t>
            </a:r>
            <a:r>
              <a:rPr lang="en" sz="1100">
                <a:solidFill>
                  <a:schemeClr val="dk1"/>
                </a:solidFill>
              </a:rPr>
              <a:t> in user bios is </a:t>
            </a:r>
            <a:r>
              <a:rPr lang="en" sz="1100">
                <a:solidFill>
                  <a:schemeClr val="dk1"/>
                </a:solidFill>
              </a:rPr>
              <a:t>feasible</a:t>
            </a:r>
            <a:r>
              <a:rPr lang="en"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Can specify multiple streaming rules at the same time: do not need to run multiple streams for different keywords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Drawback: Due to the nature of live streams, cannot capture users that are not tweeting during the time the stream is active (also cannot capture historical users who no longer tweet) </a:t>
            </a:r>
            <a:br>
              <a:rPr lang="en" sz="1100">
                <a:solidFill>
                  <a:schemeClr val="dk1"/>
                </a:solidFill>
              </a:rPr>
            </a:br>
            <a:r>
              <a:rPr lang="en" sz="1100">
                <a:solidFill>
                  <a:schemeClr val="dk1"/>
                </a:solidFill>
              </a:rPr>
              <a:t>-&gt; Nonetheless, we can still search for active users who have black-related tokens in their bios, and scrape their tweets during the COVID-19 timeframe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Code pipeline:</a:t>
            </a:r>
            <a:br>
              <a:rPr lang="en" sz="1100">
                <a:solidFill>
                  <a:schemeClr val="dk1"/>
                </a:solidFill>
              </a:rPr>
            </a:br>
            <a:r>
              <a:rPr b="1" lang="en" sz="1100">
                <a:solidFill>
                  <a:schemeClr val="dk1"/>
                </a:solidFill>
              </a:rPr>
              <a:t>filtered_stream.py</a:t>
            </a:r>
            <a:r>
              <a:rPr lang="en" sz="1100">
                <a:solidFill>
                  <a:schemeClr val="dk1"/>
                </a:solidFill>
              </a:rPr>
              <a:t>: keeps the stream running and writes results into a json file (</a:t>
            </a:r>
            <a:r>
              <a:rPr b="1" lang="en" sz="1100">
                <a:solidFill>
                  <a:schemeClr val="dk1"/>
                </a:solidFill>
              </a:rPr>
              <a:t>filtered_stream_users.json</a:t>
            </a:r>
            <a:r>
              <a:rPr lang="en" sz="1100">
                <a:solidFill>
                  <a:schemeClr val="dk1"/>
                </a:solidFill>
              </a:rPr>
              <a:t>)</a:t>
            </a:r>
            <a:br>
              <a:rPr lang="en" sz="1100">
                <a:solidFill>
                  <a:schemeClr val="dk1"/>
                </a:solidFill>
              </a:rPr>
            </a:br>
            <a:r>
              <a:rPr b="1" lang="en" sz="1100">
                <a:solidFill>
                  <a:schemeClr val="dk1"/>
                </a:solidFill>
              </a:rPr>
              <a:t>filtered_stream_tocsv.py</a:t>
            </a:r>
            <a:r>
              <a:rPr lang="en" sz="1100">
                <a:solidFill>
                  <a:schemeClr val="dk1"/>
                </a:solidFill>
              </a:rPr>
              <a:t>: takes the json file from </a:t>
            </a:r>
            <a:r>
              <a:rPr lang="en" sz="1100">
                <a:solidFill>
                  <a:schemeClr val="dk1"/>
                </a:solidFill>
              </a:rPr>
              <a:t>filtered_stream.py and transforms the data into csv format (</a:t>
            </a:r>
            <a:r>
              <a:rPr b="1" lang="en" sz="1100">
                <a:solidFill>
                  <a:schemeClr val="dk1"/>
                </a:solidFill>
              </a:rPr>
              <a:t>filtered_stream_users.csv</a:t>
            </a:r>
            <a:r>
              <a:rPr lang="en" sz="1100">
                <a:solidFill>
                  <a:schemeClr val="dk1"/>
                </a:solidFill>
              </a:rPr>
              <a:t>)</a:t>
            </a:r>
            <a:endParaRPr sz="11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graphicFrame>
        <p:nvGraphicFramePr>
          <p:cNvPr id="265" name="Google Shape;265;p45"/>
          <p:cNvGraphicFramePr/>
          <p:nvPr/>
        </p:nvGraphicFramePr>
        <p:xfrm>
          <a:off x="167163" y="481625"/>
          <a:ext cx="3000000" cy="3000000"/>
        </p:xfrm>
        <a:graphic>
          <a:graphicData uri="http://schemas.openxmlformats.org/drawingml/2006/table">
            <a:tbl>
              <a:tblPr>
                <a:noFill/>
                <a:tableStyleId>{0E968356-D2D7-4D35-86DA-FE4F4083E1D0}</a:tableStyleId>
              </a:tblPr>
              <a:tblGrid>
                <a:gridCol w="1258550"/>
                <a:gridCol w="688950"/>
                <a:gridCol w="1185025"/>
                <a:gridCol w="1175850"/>
                <a:gridCol w="1093175"/>
                <a:gridCol w="1258550"/>
                <a:gridCol w="982925"/>
                <a:gridCol w="688950"/>
                <a:gridCol w="477700"/>
              </a:tblGrid>
              <a:tr h="214950">
                <a:tc>
                  <a:txBody>
                    <a:bodyPr/>
                    <a:lstStyle/>
                    <a:p>
                      <a:pPr indent="0" lvl="0" marL="0" rtl="0" algn="l">
                        <a:lnSpc>
                          <a:spcPct val="115000"/>
                        </a:lnSpc>
                        <a:spcBef>
                          <a:spcPts val="0"/>
                        </a:spcBef>
                        <a:spcAft>
                          <a:spcPts val="0"/>
                        </a:spcAft>
                        <a:buNone/>
                      </a:pPr>
                      <a:r>
                        <a:rPr b="1" lang="en" sz="750"/>
                        <a:t>twitter_user_id</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t>User_Name</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t>Description</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t>Time_Account_Created</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t>Number_of_Followers</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t>Number_Following_Users</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t>Number_of_Tweets</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t>Listed_Count</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t>Location</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r>
              <a:tr h="1218000">
                <a:tc>
                  <a:txBody>
                    <a:bodyPr/>
                    <a:lstStyle/>
                    <a:p>
                      <a:pPr indent="0" lvl="0" marL="0" rtl="0" algn="l">
                        <a:lnSpc>
                          <a:spcPct val="115000"/>
                        </a:lnSpc>
                        <a:spcBef>
                          <a:spcPts val="0"/>
                        </a:spcBef>
                        <a:spcAft>
                          <a:spcPts val="0"/>
                        </a:spcAft>
                        <a:buNone/>
                      </a:pPr>
                      <a:r>
                        <a:rPr b="1" lang="en" sz="750"/>
                        <a:t>825845766</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ProfessorTKH</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Prof of Law @FordhamLawNYC New Book "Racial Innocence: Unmasking Latino Anti-Black Bias" @Bookshop_Org Order now @ </a:t>
                      </a:r>
                      <a:r>
                        <a:rPr lang="en" sz="750" u="sng">
                          <a:solidFill>
                            <a:schemeClr val="hlink"/>
                          </a:solidFill>
                          <a:hlinkClick r:id="rId3"/>
                        </a:rPr>
                        <a:t>https://t.co/sO4VWwcbla</a:t>
                      </a:r>
                      <a:endParaRPr sz="750" u="sng">
                        <a:solidFill>
                          <a:schemeClr val="hlink"/>
                        </a:solidFill>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2012-09-15T19:42:32.000Z</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2486</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639</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762</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27</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None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49300">
                <a:tc>
                  <a:txBody>
                    <a:bodyPr/>
                    <a:lstStyle/>
                    <a:p>
                      <a:pPr indent="0" lvl="0" marL="0" rtl="0" algn="l">
                        <a:lnSpc>
                          <a:spcPct val="115000"/>
                        </a:lnSpc>
                        <a:spcBef>
                          <a:spcPts val="0"/>
                        </a:spcBef>
                        <a:spcAft>
                          <a:spcPts val="0"/>
                        </a:spcAft>
                        <a:buNone/>
                      </a:pPr>
                      <a:r>
                        <a:rPr b="1" lang="en" sz="750"/>
                        <a:t>1492041882704220161</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PrintsPuleng</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Beautiful, affordable, digital printable art celebrating blackness in all its beauty.</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2022-02-11T07:45:15.000Z</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26</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110</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144</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0</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None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34425">
                <a:tc>
                  <a:txBody>
                    <a:bodyPr/>
                    <a:lstStyle/>
                    <a:p>
                      <a:pPr indent="0" lvl="0" marL="0" rtl="0" algn="l">
                        <a:lnSpc>
                          <a:spcPct val="115000"/>
                        </a:lnSpc>
                        <a:spcBef>
                          <a:spcPts val="0"/>
                        </a:spcBef>
                        <a:spcAft>
                          <a:spcPts val="0"/>
                        </a:spcAft>
                        <a:buNone/>
                      </a:pPr>
                      <a:r>
                        <a:rPr b="1" lang="en" sz="750"/>
                        <a:t>246013324</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t>Nana_ILLy</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Mother of 2 royal babies. Baker/Hairstylist/Crafter. Deeply into culture, ♥conscious music, read'n, sing'n n writ'n. Embrac'n my BLACKNESs lov'n me n liv'n life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2011-02-01T23:14:24.000Z</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190</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153</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8745</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1</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50"/>
                        <a:t>Lioness Thrown</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66" name="Google Shape;266;p45"/>
          <p:cNvSpPr txBox="1"/>
          <p:nvPr/>
        </p:nvSpPr>
        <p:spPr>
          <a:xfrm>
            <a:off x="167175" y="3853175"/>
            <a:ext cx="6665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Sample data from filtered_stream_users.csv</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 Keywords used for testing: “blackness”, “anti-black”, “anti-blackness”, “non-black”</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6"/>
          <p:cNvSpPr txBox="1"/>
          <p:nvPr/>
        </p:nvSpPr>
        <p:spPr>
          <a:xfrm>
            <a:off x="204675" y="156300"/>
            <a:ext cx="7546200" cy="415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 sz="1500">
                <a:solidFill>
                  <a:schemeClr val="dk1"/>
                </a:solidFill>
              </a:rPr>
              <a:t>AAE/AAVE/AAL</a:t>
            </a:r>
            <a:endParaRPr sz="1700"/>
          </a:p>
        </p:txBody>
      </p:sp>
      <p:sp>
        <p:nvSpPr>
          <p:cNvPr id="272" name="Google Shape;272;p46"/>
          <p:cNvSpPr txBox="1"/>
          <p:nvPr/>
        </p:nvSpPr>
        <p:spPr>
          <a:xfrm>
            <a:off x="498325" y="907675"/>
            <a:ext cx="7804200" cy="38589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Char char="●"/>
            </a:pPr>
            <a:r>
              <a:rPr b="1" lang="en" sz="1100">
                <a:solidFill>
                  <a:schemeClr val="dk1"/>
                </a:solidFill>
              </a:rPr>
              <a:t>African American Language (AAL)</a:t>
            </a:r>
            <a:r>
              <a:rPr lang="en"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Language spoken by or among African Americans (the origination of the language variety)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Not every black person speaks AAL</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Not everyone who speaks AAL is black</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African American English (AAE)</a:t>
            </a:r>
            <a:r>
              <a:rPr lang="en"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A grammatical system does exist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As it is systematic and rule-governed, one could violate its grammatical rules and do it wrong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Has multiple registers, which can be </a:t>
            </a:r>
            <a:r>
              <a:rPr lang="en" sz="1100">
                <a:solidFill>
                  <a:schemeClr val="dk1"/>
                </a:solidFill>
              </a:rPr>
              <a:t>a continuum from the basilecto (most divergent) form to the acrolecto (most educated) standard</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 AAL &amp; AAE seem synonymous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African American Vernacular English (AAVE)</a:t>
            </a:r>
            <a:r>
              <a:rPr lang="en"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Is one register of AAE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Not all AAE is AAVE</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Source: </a:t>
            </a:r>
            <a:r>
              <a:rPr lang="en" sz="1100" u="sng">
                <a:solidFill>
                  <a:schemeClr val="hlink"/>
                </a:solidFill>
                <a:hlinkClick r:id="rId3"/>
              </a:rPr>
              <a:t>https://www.youtube.com/watch?v=a4NrrUtRShw</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300"/>
              <a:t>Black Twitter Project Update</a:t>
            </a:r>
            <a:endParaRPr sz="3300"/>
          </a:p>
        </p:txBody>
      </p:sp>
      <p:sp>
        <p:nvSpPr>
          <p:cNvPr id="278" name="Google Shape;278;p4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09/13/2022</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8"/>
          <p:cNvSpPr txBox="1"/>
          <p:nvPr/>
        </p:nvSpPr>
        <p:spPr>
          <a:xfrm>
            <a:off x="204675" y="156300"/>
            <a:ext cx="7546200" cy="415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 sz="1500">
                <a:solidFill>
                  <a:schemeClr val="dk1"/>
                </a:solidFill>
              </a:rPr>
              <a:t>Among </a:t>
            </a:r>
            <a:r>
              <a:rPr b="1" lang="en" sz="1500">
                <a:solidFill>
                  <a:schemeClr val="dk1"/>
                </a:solidFill>
              </a:rPr>
              <a:t>the black-related tweets, how many tweets do mention COVID?</a:t>
            </a:r>
            <a:endParaRPr sz="1700"/>
          </a:p>
        </p:txBody>
      </p:sp>
      <p:sp>
        <p:nvSpPr>
          <p:cNvPr id="284" name="Google Shape;284;p48"/>
          <p:cNvSpPr txBox="1"/>
          <p:nvPr/>
        </p:nvSpPr>
        <p:spPr>
          <a:xfrm>
            <a:off x="498325" y="907675"/>
            <a:ext cx="6282600" cy="3608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200">
                <a:solidFill>
                  <a:schemeClr val="dk1"/>
                </a:solidFill>
              </a:rPr>
              <a:t>⇒ 6633 out of  224103 tweets (using Xuan Lu, Qiaozhu Mei COVID-19 Filter)</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Keywords: "covid 19", "covid 2019", "covid", "19 ncov", "2019 ncov", "ncov", "corona virus", "pandemic", "wuhan virus", "chinese virus", "china virus", "sars cov 2", "hcov 19", "ncov 19"</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Keyword counts: (figure on right)</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Possible To-Dos: </a:t>
            </a:r>
            <a:endParaRPr sz="1200">
              <a:solidFill>
                <a:schemeClr val="dk1"/>
              </a:solidFill>
            </a:endParaRPr>
          </a:p>
          <a:p>
            <a:pPr indent="0" lvl="0" marL="0" rtl="0" algn="just">
              <a:lnSpc>
                <a:spcPct val="115000"/>
              </a:lnSpc>
              <a:spcBef>
                <a:spcPts val="0"/>
              </a:spcBef>
              <a:spcAft>
                <a:spcPts val="0"/>
              </a:spcAft>
              <a:buNone/>
            </a:pPr>
            <a:r>
              <a:rPr lang="en" sz="1200">
                <a:solidFill>
                  <a:schemeClr val="dk1"/>
                </a:solidFill>
              </a:rPr>
              <a:t>        1. Identify new covid-related keywords from the filtered COVID-related tweets to add to the list</a:t>
            </a:r>
            <a:endParaRPr sz="1200">
              <a:solidFill>
                <a:schemeClr val="dk1"/>
              </a:solidFill>
            </a:endParaRPr>
          </a:p>
          <a:p>
            <a:pPr indent="0" lvl="0" marL="0" rtl="0" algn="just">
              <a:lnSpc>
                <a:spcPct val="115000"/>
              </a:lnSpc>
              <a:spcBef>
                <a:spcPts val="0"/>
              </a:spcBef>
              <a:spcAft>
                <a:spcPts val="0"/>
              </a:spcAft>
              <a:buNone/>
            </a:pPr>
            <a:r>
              <a:rPr lang="en" sz="1200">
                <a:solidFill>
                  <a:schemeClr val="dk1"/>
                </a:solidFill>
              </a:rPr>
              <a:t>        2. Topic modeling and sentiment analysis on COVID-related tweets?</a:t>
            </a:r>
            <a:endParaRPr sz="1200">
              <a:solidFill>
                <a:schemeClr val="dk1"/>
              </a:solidFill>
            </a:endParaRPr>
          </a:p>
          <a:p>
            <a:pPr indent="0" lvl="0" marL="0" rtl="0" algn="just">
              <a:lnSpc>
                <a:spcPct val="115000"/>
              </a:lnSpc>
              <a:spcBef>
                <a:spcPts val="0"/>
              </a:spcBef>
              <a:spcAft>
                <a:spcPts val="0"/>
              </a:spcAft>
              <a:buNone/>
            </a:pPr>
            <a:r>
              <a:t/>
            </a:r>
            <a:endParaRPr sz="900">
              <a:solidFill>
                <a:schemeClr val="dk1"/>
              </a:solidFill>
            </a:endParaRPr>
          </a:p>
          <a:p>
            <a:pPr indent="0" lvl="0" marL="0" rtl="0" algn="just">
              <a:lnSpc>
                <a:spcPct val="115000"/>
              </a:lnSpc>
              <a:spcBef>
                <a:spcPts val="0"/>
              </a:spcBef>
              <a:spcAft>
                <a:spcPts val="0"/>
              </a:spcAft>
              <a:buNone/>
            </a:pPr>
            <a:r>
              <a:t/>
            </a:r>
            <a:endParaRPr b="1" sz="900">
              <a:solidFill>
                <a:schemeClr val="dk1"/>
              </a:solidFill>
            </a:endParaRPr>
          </a:p>
          <a:p>
            <a:pPr indent="0" lvl="0" marL="0" rtl="0" algn="just">
              <a:lnSpc>
                <a:spcPct val="115000"/>
              </a:lnSpc>
              <a:spcBef>
                <a:spcPts val="0"/>
              </a:spcBef>
              <a:spcAft>
                <a:spcPts val="0"/>
              </a:spcAft>
              <a:buNone/>
            </a:pPr>
            <a:r>
              <a:t/>
            </a:r>
            <a:endParaRPr i="1" sz="900">
              <a:solidFill>
                <a:schemeClr val="dk1"/>
              </a:solidFill>
            </a:endParaRPr>
          </a:p>
          <a:p>
            <a:pPr indent="0" lvl="0" marL="0" rtl="0" algn="just">
              <a:lnSpc>
                <a:spcPct val="115000"/>
              </a:lnSpc>
              <a:spcBef>
                <a:spcPts val="0"/>
              </a:spcBef>
              <a:spcAft>
                <a:spcPts val="0"/>
              </a:spcAft>
              <a:buNone/>
            </a:pPr>
            <a:r>
              <a:t/>
            </a:r>
            <a:endParaRPr b="1" sz="1200">
              <a:solidFill>
                <a:schemeClr val="dk1"/>
              </a:solidFill>
            </a:endParaRPr>
          </a:p>
          <a:p>
            <a:pPr indent="0" lvl="0" marL="0" rtl="0" algn="just">
              <a:lnSpc>
                <a:spcPct val="115000"/>
              </a:lnSpc>
              <a:spcBef>
                <a:spcPts val="0"/>
              </a:spcBef>
              <a:spcAft>
                <a:spcPts val="0"/>
              </a:spcAft>
              <a:buNone/>
            </a:pPr>
            <a:r>
              <a:t/>
            </a:r>
            <a:endParaRPr b="1"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 sz="1200">
                <a:solidFill>
                  <a:schemeClr val="dk1"/>
                </a:solidFill>
              </a:rPr>
              <a:t>***Note: While using the Twitter API Pipeline to retrieve black-related tweets, I found that Users </a:t>
            </a:r>
            <a:r>
              <a:rPr b="1" i="1" lang="en" sz="1200">
                <a:solidFill>
                  <a:schemeClr val="dk1"/>
                </a:solidFill>
              </a:rPr>
              <a:t>LaBeautyologist (id: 31012378) </a:t>
            </a:r>
            <a:r>
              <a:rPr b="1" lang="en" sz="1200">
                <a:solidFill>
                  <a:schemeClr val="dk1"/>
                </a:solidFill>
              </a:rPr>
              <a:t>and </a:t>
            </a:r>
            <a:r>
              <a:rPr b="1" i="1" lang="en" sz="1200">
                <a:solidFill>
                  <a:schemeClr val="dk1"/>
                </a:solidFill>
              </a:rPr>
              <a:t>dondekojo (id: 175055258)</a:t>
            </a:r>
            <a:r>
              <a:rPr b="1" lang="en" sz="1200">
                <a:solidFill>
                  <a:schemeClr val="dk1"/>
                </a:solidFill>
              </a:rPr>
              <a:t> are no longer public profiles</a:t>
            </a:r>
            <a:endParaRPr sz="900">
              <a:solidFill>
                <a:schemeClr val="dk1"/>
              </a:solidFill>
            </a:endParaRPr>
          </a:p>
        </p:txBody>
      </p:sp>
      <p:pic>
        <p:nvPicPr>
          <p:cNvPr id="285" name="Google Shape;285;p48"/>
          <p:cNvPicPr preferRelativeResize="0"/>
          <p:nvPr/>
        </p:nvPicPr>
        <p:blipFill>
          <a:blip r:embed="rId3">
            <a:alphaModFix/>
          </a:blip>
          <a:stretch>
            <a:fillRect/>
          </a:stretch>
        </p:blipFill>
        <p:spPr>
          <a:xfrm>
            <a:off x="7422174" y="200213"/>
            <a:ext cx="1574525" cy="47430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9"/>
          <p:cNvSpPr txBox="1"/>
          <p:nvPr/>
        </p:nvSpPr>
        <p:spPr>
          <a:xfrm>
            <a:off x="204675" y="156300"/>
            <a:ext cx="7546200" cy="415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500">
                <a:solidFill>
                  <a:schemeClr val="dk1"/>
                </a:solidFill>
              </a:rPr>
              <a:t>Unique profiles frequently using certain hashtags</a:t>
            </a:r>
            <a:endParaRPr sz="1700"/>
          </a:p>
        </p:txBody>
      </p:sp>
      <p:sp>
        <p:nvSpPr>
          <p:cNvPr id="291" name="Google Shape;291;p49"/>
          <p:cNvSpPr txBox="1"/>
          <p:nvPr/>
        </p:nvSpPr>
        <p:spPr>
          <a:xfrm>
            <a:off x="498325" y="907675"/>
            <a:ext cx="7323600" cy="3980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200">
                <a:solidFill>
                  <a:schemeClr val="dk1"/>
                </a:solidFill>
              </a:rPr>
              <a:t>Recording profiles and their frequently used hashtags in DefaultDict if value exceeds threshold</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n" sz="1200">
                <a:solidFill>
                  <a:schemeClr val="dk1"/>
                </a:solidFill>
              </a:rPr>
              <a:t>Randomly set threshold (for now): if hashtag count &gt;= 10 and fraction (count of hashtag by single profile / count of hashtag by all profiles) &gt;= 0.5</a:t>
            </a:r>
            <a:br>
              <a:rPr lang="en" sz="1200">
                <a:solidFill>
                  <a:schemeClr val="dk1"/>
                </a:solidFill>
              </a:rPr>
            </a:br>
            <a:r>
              <a:rPr lang="en" sz="1200">
                <a:solidFill>
                  <a:schemeClr val="dk1"/>
                </a:solidFill>
              </a:rPr>
              <a:t>⇒ Question: How should the threshold be decided?</a:t>
            </a:r>
            <a:endParaRPr sz="1200">
              <a:solidFill>
                <a:schemeClr val="dk1"/>
              </a:solidFill>
            </a:endParaRPr>
          </a:p>
          <a:p>
            <a:pPr indent="0" lvl="0" marL="457200" rtl="0" algn="just">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Some interesting profiles (by ids) and black-related &amp; covid-related hashtags:</a:t>
            </a:r>
            <a:br>
              <a:rPr lang="en" sz="1200">
                <a:solidFill>
                  <a:schemeClr val="dk1"/>
                </a:solidFill>
              </a:rPr>
            </a:br>
            <a:r>
              <a:rPr lang="en" sz="1200">
                <a:solidFill>
                  <a:schemeClr val="dk1"/>
                </a:solidFill>
              </a:rPr>
              <a:t>17136795: ‘BlackBusinessMonth’ (10/11), 'blackmenexcel' (34/34), 'blackwomanpower' (14/14)</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8071902: 'BlackTwitter' (45/54)</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54617733: 'BlackHistoryMaker' (28/29), 'MLK' (307/324), ''MLKDay' (38/53)</a:t>
            </a:r>
            <a:endParaRPr sz="1200">
              <a:solidFill>
                <a:schemeClr val="dk1"/>
              </a:solidFill>
            </a:endParaRPr>
          </a:p>
          <a:p>
            <a:pPr indent="457200" lvl="0" marL="0" rtl="0" algn="l">
              <a:lnSpc>
                <a:spcPct val="115000"/>
              </a:lnSpc>
              <a:spcBef>
                <a:spcPts val="0"/>
              </a:spcBef>
              <a:spcAft>
                <a:spcPts val="0"/>
              </a:spcAft>
              <a:buNone/>
            </a:pPr>
            <a:r>
              <a:rPr lang="en" sz="1200">
                <a:solidFill>
                  <a:schemeClr val="dk1"/>
                </a:solidFill>
              </a:rPr>
              <a:t>130352142: 'BlackLifeAAIHS' (10/10)</a:t>
            </a:r>
            <a:endParaRPr sz="1200">
              <a:solidFill>
                <a:schemeClr val="dk1"/>
              </a:solidFill>
            </a:endParaRPr>
          </a:p>
          <a:p>
            <a:pPr indent="457200" lvl="0" marL="0" rtl="0" algn="l">
              <a:lnSpc>
                <a:spcPct val="115000"/>
              </a:lnSpc>
              <a:spcBef>
                <a:spcPts val="0"/>
              </a:spcBef>
              <a:spcAft>
                <a:spcPts val="0"/>
              </a:spcAft>
              <a:buNone/>
            </a:pPr>
            <a:r>
              <a:rPr lang="en" sz="1200">
                <a:solidFill>
                  <a:schemeClr val="dk1"/>
                </a:solidFill>
              </a:rPr>
              <a:t>846518452584173569: 'BlackMenInMedicine' (146/149)</a:t>
            </a:r>
            <a:endParaRPr sz="1200">
              <a:solidFill>
                <a:schemeClr val="dk1"/>
              </a:solidFill>
            </a:endParaRPr>
          </a:p>
          <a:p>
            <a:pPr indent="457200" lvl="0" marL="0" rtl="0" algn="l">
              <a:lnSpc>
                <a:spcPct val="115000"/>
              </a:lnSpc>
              <a:spcBef>
                <a:spcPts val="0"/>
              </a:spcBef>
              <a:spcAft>
                <a:spcPts val="0"/>
              </a:spcAft>
              <a:buNone/>
            </a:pPr>
            <a:r>
              <a:rPr lang="en" sz="1200">
                <a:solidFill>
                  <a:schemeClr val="dk1"/>
                </a:solidFill>
              </a:rPr>
              <a:t>197470016: 'BlackWhysMatter' (15/16), 'BlackWomeninMedicine' (15/22),   'COVIDVaccine' (13/21), 'COVIDVaccines' (10/17)</a:t>
            </a:r>
            <a:endParaRPr sz="1200">
              <a:solidFill>
                <a:schemeClr val="dk1"/>
              </a:solidFill>
            </a:endParaRPr>
          </a:p>
          <a:p>
            <a:pPr indent="457200" lvl="0" marL="0" rtl="0" algn="l">
              <a:lnSpc>
                <a:spcPct val="115000"/>
              </a:lnSpc>
              <a:spcBef>
                <a:spcPts val="0"/>
              </a:spcBef>
              <a:spcAft>
                <a:spcPts val="0"/>
              </a:spcAft>
              <a:buNone/>
            </a:pPr>
            <a:r>
              <a:rPr lang="en" sz="1200">
                <a:solidFill>
                  <a:schemeClr val="dk1"/>
                </a:solidFill>
              </a:rPr>
              <a:t>34169085: 'CiteBlackWomenSunday' (17/20), 'vaccinedreams' (14/14)</a:t>
            </a:r>
            <a:endParaRPr sz="1200">
              <a:solidFill>
                <a:schemeClr val="dk1"/>
              </a:solidFill>
            </a:endParaRPr>
          </a:p>
          <a:p>
            <a:pPr indent="457200" lvl="0" marL="0" rtl="0" algn="l">
              <a:lnSpc>
                <a:spcPct val="115000"/>
              </a:lnSpc>
              <a:spcBef>
                <a:spcPts val="0"/>
              </a:spcBef>
              <a:spcAft>
                <a:spcPts val="0"/>
              </a:spcAft>
              <a:buNone/>
            </a:pPr>
            <a:r>
              <a:rPr lang="en" sz="1200">
                <a:solidFill>
                  <a:schemeClr val="dk1"/>
                </a:solidFill>
              </a:rPr>
              <a:t>470708968: 'WinWithBlackWomen' (15/16)</a:t>
            </a:r>
            <a:endParaRPr sz="1200">
              <a:solidFill>
                <a:schemeClr val="dk1"/>
              </a:solidFill>
            </a:endParaRPr>
          </a:p>
          <a:p>
            <a:pPr indent="457200" lvl="0" marL="0" rtl="0" algn="l">
              <a:lnSpc>
                <a:spcPct val="115000"/>
              </a:lnSpc>
              <a:spcBef>
                <a:spcPts val="0"/>
              </a:spcBef>
              <a:spcAft>
                <a:spcPts val="0"/>
              </a:spcAft>
              <a:buNone/>
            </a:pPr>
            <a:r>
              <a:rPr lang="en" sz="1200">
                <a:solidFill>
                  <a:schemeClr val="dk1"/>
                </a:solidFill>
              </a:rPr>
              <a:t>12046642: 'MaskUpMichigan' (20/20)</a:t>
            </a:r>
            <a:endParaRPr sz="1200">
              <a:solidFill>
                <a:schemeClr val="dk1"/>
              </a:solidFill>
            </a:endParaRPr>
          </a:p>
          <a:p>
            <a:pPr indent="457200" lvl="0" marL="0" rtl="0" algn="l">
              <a:lnSpc>
                <a:spcPct val="115000"/>
              </a:lnSpc>
              <a:spcBef>
                <a:spcPts val="0"/>
              </a:spcBef>
              <a:spcAft>
                <a:spcPts val="0"/>
              </a:spcAft>
              <a:buNone/>
            </a:pPr>
            <a:r>
              <a:rPr lang="en" sz="1200">
                <a:solidFill>
                  <a:schemeClr val="dk1"/>
                </a:solidFill>
              </a:rPr>
              <a:t>35328942: 'vaccinate' (12/13)</a:t>
            </a:r>
            <a:endParaRPr>
              <a:solidFill>
                <a:schemeClr val="dk1"/>
              </a:solidFill>
            </a:endParaRPr>
          </a:p>
          <a:p>
            <a:pPr indent="0" lvl="0" marL="0" rtl="0" algn="just">
              <a:lnSpc>
                <a:spcPct val="115000"/>
              </a:lnSpc>
              <a:spcBef>
                <a:spcPts val="0"/>
              </a:spcBef>
              <a:spcAft>
                <a:spcPts val="0"/>
              </a:spcAft>
              <a:buNone/>
            </a:pPr>
            <a:r>
              <a:t/>
            </a:r>
            <a:endParaRPr b="1" sz="12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300"/>
              <a:t>Black Twitter Project Update</a:t>
            </a:r>
            <a:endParaRPr sz="3300"/>
          </a:p>
        </p:txBody>
      </p:sp>
      <p:sp>
        <p:nvSpPr>
          <p:cNvPr id="297" name="Google Shape;297;p5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4/25/2022</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1"/>
          <p:cNvSpPr txBox="1"/>
          <p:nvPr/>
        </p:nvSpPr>
        <p:spPr>
          <a:xfrm>
            <a:off x="591625" y="857250"/>
            <a:ext cx="5868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500">
                <a:solidFill>
                  <a:schemeClr val="dk1"/>
                </a:solidFill>
              </a:rPr>
              <a:t>Black Twitter Project Check-In 4/28/2022</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rPr b="1" lang="en" sz="1500"/>
              <a:t>Next Steps: </a:t>
            </a:r>
            <a:endParaRPr b="1" sz="1500"/>
          </a:p>
          <a:p>
            <a:pPr indent="-323850" lvl="0" marL="457200" rtl="0" algn="l">
              <a:spcBef>
                <a:spcPts val="0"/>
              </a:spcBef>
              <a:spcAft>
                <a:spcPts val="0"/>
              </a:spcAft>
              <a:buSzPts val="1500"/>
              <a:buChar char="●"/>
            </a:pPr>
            <a:r>
              <a:rPr lang="en" sz="1500"/>
              <a:t>Identify traits of AAVE (African American Vernacular English) in tweets</a:t>
            </a:r>
            <a:endParaRPr sz="1500"/>
          </a:p>
          <a:p>
            <a:pPr indent="-323850" lvl="1" marL="914400" rtl="0" algn="l">
              <a:spcBef>
                <a:spcPts val="0"/>
              </a:spcBef>
              <a:spcAft>
                <a:spcPts val="0"/>
              </a:spcAft>
              <a:buSzPts val="1500"/>
              <a:buChar char="○"/>
            </a:pPr>
            <a:r>
              <a:rPr lang="en" sz="1500"/>
              <a:t>Question for the stakeholder advisory group </a:t>
            </a:r>
            <a:endParaRPr sz="1500"/>
          </a:p>
          <a:p>
            <a:pPr indent="-323850" lvl="1" marL="914400" rtl="0" algn="l">
              <a:spcBef>
                <a:spcPts val="0"/>
              </a:spcBef>
              <a:spcAft>
                <a:spcPts val="0"/>
              </a:spcAft>
              <a:buSzPts val="1500"/>
              <a:buChar char="○"/>
            </a:pPr>
            <a:r>
              <a:rPr lang="en" sz="1500"/>
              <a:t>co(de)-switching - context matters</a:t>
            </a:r>
            <a:endParaRPr sz="1500"/>
          </a:p>
          <a:p>
            <a:pPr indent="-323850" lvl="1" marL="914400" rtl="0" algn="l">
              <a:spcBef>
                <a:spcPts val="0"/>
              </a:spcBef>
              <a:spcAft>
                <a:spcPts val="0"/>
              </a:spcAft>
              <a:buSzPts val="1500"/>
              <a:buChar char="○"/>
            </a:pPr>
            <a:r>
              <a:rPr lang="en" sz="1500"/>
              <a:t>Brainstorming on unintended consequences</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420"/>
              <a:t>Rule-Based Classifier Using Negative Filter List</a:t>
            </a:r>
            <a:endParaRPr sz="1420"/>
          </a:p>
        </p:txBody>
      </p:sp>
      <p:pic>
        <p:nvPicPr>
          <p:cNvPr id="79" name="Google Shape;79;p16"/>
          <p:cNvPicPr preferRelativeResize="0"/>
          <p:nvPr/>
        </p:nvPicPr>
        <p:blipFill>
          <a:blip r:embed="rId3">
            <a:alphaModFix/>
          </a:blip>
          <a:stretch>
            <a:fillRect/>
          </a:stretch>
        </p:blipFill>
        <p:spPr>
          <a:xfrm>
            <a:off x="556625" y="1369325"/>
            <a:ext cx="4160425" cy="3011125"/>
          </a:xfrm>
          <a:prstGeom prst="rect">
            <a:avLst/>
          </a:prstGeom>
          <a:noFill/>
          <a:ln>
            <a:noFill/>
          </a:ln>
        </p:spPr>
      </p:pic>
      <p:sp>
        <p:nvSpPr>
          <p:cNvPr id="80" name="Google Shape;80;p16"/>
          <p:cNvSpPr txBox="1"/>
          <p:nvPr/>
        </p:nvSpPr>
        <p:spPr>
          <a:xfrm>
            <a:off x="5545500" y="2571750"/>
            <a:ext cx="3598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Accuracy: 0.8492</a:t>
            </a:r>
            <a:endParaRPr sz="13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2"/>
          <p:cNvSpPr txBox="1"/>
          <p:nvPr/>
        </p:nvSpPr>
        <p:spPr>
          <a:xfrm>
            <a:off x="674150" y="1111100"/>
            <a:ext cx="70287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Dimensions of Race</a:t>
            </a:r>
            <a:endParaRPr b="1" sz="1600"/>
          </a:p>
          <a:p>
            <a:pPr indent="-330200" lvl="0" marL="457200" rtl="0" algn="l">
              <a:spcBef>
                <a:spcPts val="0"/>
              </a:spcBef>
              <a:spcAft>
                <a:spcPts val="0"/>
              </a:spcAft>
              <a:buSzPts val="1600"/>
              <a:buChar char="●"/>
            </a:pPr>
            <a:r>
              <a:rPr lang="en" sz="1600"/>
              <a:t>Racial identity ⇒ user biography (self-reported race from the user’s profile) &amp; some of the users’ tweets (e.g. choose race-specific hashtags)</a:t>
            </a:r>
            <a:endParaRPr sz="1600"/>
          </a:p>
          <a:p>
            <a:pPr indent="-330200" lvl="0" marL="457200" rtl="0" algn="l">
              <a:spcBef>
                <a:spcPts val="0"/>
              </a:spcBef>
              <a:spcAft>
                <a:spcPts val="0"/>
              </a:spcAft>
              <a:buSzPts val="1600"/>
              <a:buChar char="●"/>
            </a:pPr>
            <a:r>
              <a:rPr lang="en" sz="1600"/>
              <a:t>Reflected/Socialized race ⇒ users’ tweets and replies (the interactions with others in the way they addressed each other)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200"/>
              <a:t>Other potential method </a:t>
            </a:r>
            <a:endParaRPr sz="1200"/>
          </a:p>
          <a:p>
            <a:pPr indent="-304800" lvl="0" marL="457200" rtl="0" algn="l">
              <a:spcBef>
                <a:spcPts val="0"/>
              </a:spcBef>
              <a:spcAft>
                <a:spcPts val="0"/>
              </a:spcAft>
              <a:buSzPts val="1200"/>
              <a:buChar char="●"/>
            </a:pPr>
            <a:r>
              <a:rPr lang="en" sz="1200"/>
              <a:t>user’s neighbors: inference based on attributes of the user’s neighbors (people that users follow) - </a:t>
            </a:r>
            <a:r>
              <a:rPr lang="en" sz="1200">
                <a:solidFill>
                  <a:schemeClr val="dk1"/>
                </a:solidFill>
              </a:rPr>
              <a:t>Zamal et al. (2012)</a:t>
            </a:r>
            <a:endParaRPr sz="1200"/>
          </a:p>
          <a:p>
            <a:pPr indent="-304800" lvl="1" marL="914400" rtl="0" algn="l">
              <a:spcBef>
                <a:spcPts val="0"/>
              </a:spcBef>
              <a:spcAft>
                <a:spcPts val="0"/>
              </a:spcAft>
              <a:buSzPts val="1200"/>
              <a:buChar char="○"/>
            </a:pPr>
            <a:r>
              <a:rPr lang="en" sz="1200"/>
              <a:t>assumption: individuals tend to seek others who share </a:t>
            </a:r>
            <a:r>
              <a:rPr lang="en" sz="1200"/>
              <a:t>similar</a:t>
            </a:r>
            <a:r>
              <a:rPr lang="en" sz="1200"/>
              <a:t> attributes</a:t>
            </a: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53"/>
          <p:cNvPicPr preferRelativeResize="0"/>
          <p:nvPr/>
        </p:nvPicPr>
        <p:blipFill>
          <a:blip r:embed="rId3">
            <a:alphaModFix/>
          </a:blip>
          <a:stretch>
            <a:fillRect/>
          </a:stretch>
        </p:blipFill>
        <p:spPr>
          <a:xfrm>
            <a:off x="272225" y="1683475"/>
            <a:ext cx="3842575" cy="2901300"/>
          </a:xfrm>
          <a:prstGeom prst="rect">
            <a:avLst/>
          </a:prstGeom>
          <a:noFill/>
          <a:ln>
            <a:noFill/>
          </a:ln>
        </p:spPr>
      </p:pic>
      <p:sp>
        <p:nvSpPr>
          <p:cNvPr id="313" name="Google Shape;313;p53"/>
          <p:cNvSpPr txBox="1"/>
          <p:nvPr/>
        </p:nvSpPr>
        <p:spPr>
          <a:xfrm>
            <a:off x="953525" y="994525"/>
            <a:ext cx="2892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r</a:t>
            </a:r>
            <a:r>
              <a:rPr b="1" lang="en" sz="1200"/>
              <a:t>ule-based model</a:t>
            </a:r>
            <a:endParaRPr b="1" sz="1200"/>
          </a:p>
          <a:p>
            <a:pPr indent="0" lvl="0" marL="0" rtl="0" algn="ctr">
              <a:spcBef>
                <a:spcPts val="0"/>
              </a:spcBef>
              <a:spcAft>
                <a:spcPts val="0"/>
              </a:spcAft>
              <a:buNone/>
            </a:pPr>
            <a:r>
              <a:rPr lang="en" sz="1000"/>
              <a:t>If user biography included any black community related keywords</a:t>
            </a:r>
            <a:endParaRPr sz="1000"/>
          </a:p>
        </p:txBody>
      </p:sp>
      <p:sp>
        <p:nvSpPr>
          <p:cNvPr id="314" name="Google Shape;314;p53"/>
          <p:cNvSpPr txBox="1"/>
          <p:nvPr/>
        </p:nvSpPr>
        <p:spPr>
          <a:xfrm>
            <a:off x="2609225" y="73600"/>
            <a:ext cx="41073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User Biographies</a:t>
            </a:r>
            <a:endParaRPr b="1"/>
          </a:p>
          <a:p>
            <a:pPr indent="0" lvl="0" marL="0" rtl="0" algn="ctr">
              <a:spcBef>
                <a:spcPts val="0"/>
              </a:spcBef>
              <a:spcAft>
                <a:spcPts val="0"/>
              </a:spcAft>
              <a:buNone/>
            </a:pPr>
            <a:r>
              <a:rPr lang="en" sz="1200"/>
              <a:t>93 black influencers, 92 non-black influencers</a:t>
            </a:r>
            <a:endParaRPr sz="1200"/>
          </a:p>
          <a:p>
            <a:pPr indent="0" lvl="0" marL="0" rtl="0" algn="ctr">
              <a:spcBef>
                <a:spcPts val="0"/>
              </a:spcBef>
              <a:spcAft>
                <a:spcPts val="0"/>
              </a:spcAft>
              <a:buNone/>
            </a:pPr>
            <a:r>
              <a:rPr lang="en" sz="1200"/>
              <a:t>(some not included due to lack of biographies)</a:t>
            </a:r>
            <a:endParaRPr sz="1200"/>
          </a:p>
        </p:txBody>
      </p:sp>
      <p:pic>
        <p:nvPicPr>
          <p:cNvPr id="315" name="Google Shape;315;p53"/>
          <p:cNvPicPr preferRelativeResize="0"/>
          <p:nvPr/>
        </p:nvPicPr>
        <p:blipFill>
          <a:blip r:embed="rId4">
            <a:alphaModFix/>
          </a:blip>
          <a:stretch>
            <a:fillRect/>
          </a:stretch>
        </p:blipFill>
        <p:spPr>
          <a:xfrm>
            <a:off x="4666700" y="1587450"/>
            <a:ext cx="3842575" cy="2945597"/>
          </a:xfrm>
          <a:prstGeom prst="rect">
            <a:avLst/>
          </a:prstGeom>
          <a:noFill/>
          <a:ln>
            <a:noFill/>
          </a:ln>
        </p:spPr>
      </p:pic>
      <p:sp>
        <p:nvSpPr>
          <p:cNvPr id="316" name="Google Shape;316;p53"/>
          <p:cNvSpPr txBox="1"/>
          <p:nvPr/>
        </p:nvSpPr>
        <p:spPr>
          <a:xfrm>
            <a:off x="5263200" y="1033338"/>
            <a:ext cx="2892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simple logistic regression model</a:t>
            </a:r>
            <a:endParaRPr b="1" sz="1200"/>
          </a:p>
          <a:p>
            <a:pPr indent="0" lvl="0" marL="0" rtl="0" algn="ctr">
              <a:spcBef>
                <a:spcPts val="0"/>
              </a:spcBef>
              <a:spcAft>
                <a:spcPts val="0"/>
              </a:spcAft>
              <a:buNone/>
            </a:pPr>
            <a:r>
              <a:rPr lang="en" sz="1100"/>
              <a:t>75%-25% train-test split</a:t>
            </a:r>
            <a:endParaRPr sz="1100"/>
          </a:p>
          <a:p>
            <a:pPr indent="0" lvl="0" marL="0" rtl="0" algn="ctr">
              <a:spcBef>
                <a:spcPts val="0"/>
              </a:spcBef>
              <a:spcAft>
                <a:spcPts val="0"/>
              </a:spcAft>
              <a:buNone/>
            </a:pPr>
            <a:r>
              <a:rPr lang="en" sz="1100"/>
              <a:t>w</a:t>
            </a:r>
            <a:r>
              <a:rPr lang="en" sz="1100"/>
              <a:t>ords in biography text as features</a:t>
            </a:r>
            <a:endParaRPr sz="1100"/>
          </a:p>
        </p:txBody>
      </p:sp>
      <p:sp>
        <p:nvSpPr>
          <p:cNvPr id="317" name="Google Shape;317;p53"/>
          <p:cNvSpPr txBox="1"/>
          <p:nvPr/>
        </p:nvSpPr>
        <p:spPr>
          <a:xfrm>
            <a:off x="1074950" y="4527900"/>
            <a:ext cx="2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r>
              <a:rPr lang="en"/>
              <a:t>ccuracy = 0.58</a:t>
            </a:r>
            <a:endParaRPr/>
          </a:p>
        </p:txBody>
      </p:sp>
      <p:sp>
        <p:nvSpPr>
          <p:cNvPr id="318" name="Google Shape;318;p53"/>
          <p:cNvSpPr txBox="1"/>
          <p:nvPr/>
        </p:nvSpPr>
        <p:spPr>
          <a:xfrm>
            <a:off x="5496900" y="4527900"/>
            <a:ext cx="2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accuracy = 0.68</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54"/>
          <p:cNvPicPr preferRelativeResize="0"/>
          <p:nvPr/>
        </p:nvPicPr>
        <p:blipFill>
          <a:blip r:embed="rId3">
            <a:alphaModFix/>
          </a:blip>
          <a:stretch>
            <a:fillRect/>
          </a:stretch>
        </p:blipFill>
        <p:spPr>
          <a:xfrm>
            <a:off x="874325" y="615600"/>
            <a:ext cx="3318225" cy="2217775"/>
          </a:xfrm>
          <a:prstGeom prst="rect">
            <a:avLst/>
          </a:prstGeom>
          <a:noFill/>
          <a:ln>
            <a:noFill/>
          </a:ln>
        </p:spPr>
      </p:pic>
      <p:sp>
        <p:nvSpPr>
          <p:cNvPr id="324" name="Google Shape;324;p54"/>
          <p:cNvSpPr txBox="1"/>
          <p:nvPr/>
        </p:nvSpPr>
        <p:spPr>
          <a:xfrm>
            <a:off x="74888" y="154500"/>
            <a:ext cx="1959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rule-based model </a:t>
            </a:r>
            <a:endParaRPr b="1" sz="1300"/>
          </a:p>
        </p:txBody>
      </p:sp>
      <p:sp>
        <p:nvSpPr>
          <p:cNvPr id="325" name="Google Shape;325;p54"/>
          <p:cNvSpPr txBox="1"/>
          <p:nvPr/>
        </p:nvSpPr>
        <p:spPr>
          <a:xfrm>
            <a:off x="2452400" y="0"/>
            <a:ext cx="4107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Tweets of Influencers</a:t>
            </a:r>
            <a:endParaRPr b="1"/>
          </a:p>
          <a:p>
            <a:pPr indent="0" lvl="0" marL="0" rtl="0" algn="ctr">
              <a:spcBef>
                <a:spcPts val="0"/>
              </a:spcBef>
              <a:spcAft>
                <a:spcPts val="0"/>
              </a:spcAft>
              <a:buNone/>
            </a:pPr>
            <a:r>
              <a:rPr lang="en"/>
              <a:t>all tweets from influencers</a:t>
            </a:r>
            <a:endParaRPr/>
          </a:p>
        </p:txBody>
      </p:sp>
      <p:pic>
        <p:nvPicPr>
          <p:cNvPr id="326" name="Google Shape;326;p54"/>
          <p:cNvPicPr preferRelativeResize="0"/>
          <p:nvPr/>
        </p:nvPicPr>
        <p:blipFill>
          <a:blip r:embed="rId4">
            <a:alphaModFix/>
          </a:blip>
          <a:stretch>
            <a:fillRect/>
          </a:stretch>
        </p:blipFill>
        <p:spPr>
          <a:xfrm>
            <a:off x="921138" y="2909575"/>
            <a:ext cx="3224600" cy="2155226"/>
          </a:xfrm>
          <a:prstGeom prst="rect">
            <a:avLst/>
          </a:prstGeom>
          <a:noFill/>
          <a:ln>
            <a:noFill/>
          </a:ln>
        </p:spPr>
      </p:pic>
      <p:pic>
        <p:nvPicPr>
          <p:cNvPr id="327" name="Google Shape;327;p54"/>
          <p:cNvPicPr preferRelativeResize="0"/>
          <p:nvPr/>
        </p:nvPicPr>
        <p:blipFill>
          <a:blip r:embed="rId5">
            <a:alphaModFix/>
          </a:blip>
          <a:stretch>
            <a:fillRect/>
          </a:stretch>
        </p:blipFill>
        <p:spPr>
          <a:xfrm>
            <a:off x="5980525" y="566425"/>
            <a:ext cx="2655900" cy="2005323"/>
          </a:xfrm>
          <a:prstGeom prst="rect">
            <a:avLst/>
          </a:prstGeom>
          <a:noFill/>
          <a:ln>
            <a:noFill/>
          </a:ln>
        </p:spPr>
      </p:pic>
      <p:sp>
        <p:nvSpPr>
          <p:cNvPr id="328" name="Google Shape;328;p54"/>
          <p:cNvSpPr txBox="1"/>
          <p:nvPr/>
        </p:nvSpPr>
        <p:spPr>
          <a:xfrm>
            <a:off x="6296713" y="276900"/>
            <a:ext cx="233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threshold=2, </a:t>
            </a:r>
            <a:r>
              <a:rPr lang="en" sz="1000"/>
              <a:t>a</a:t>
            </a:r>
            <a:r>
              <a:rPr lang="en" sz="1000"/>
              <a:t>ccuracy = 0.797</a:t>
            </a:r>
            <a:endParaRPr sz="1000"/>
          </a:p>
        </p:txBody>
      </p:sp>
      <p:pic>
        <p:nvPicPr>
          <p:cNvPr id="329" name="Google Shape;329;p54"/>
          <p:cNvPicPr preferRelativeResize="0"/>
          <p:nvPr/>
        </p:nvPicPr>
        <p:blipFill>
          <a:blip r:embed="rId6">
            <a:alphaModFix/>
          </a:blip>
          <a:stretch>
            <a:fillRect/>
          </a:stretch>
        </p:blipFill>
        <p:spPr>
          <a:xfrm>
            <a:off x="5980513" y="3146849"/>
            <a:ext cx="2655909" cy="2005326"/>
          </a:xfrm>
          <a:prstGeom prst="rect">
            <a:avLst/>
          </a:prstGeom>
          <a:noFill/>
          <a:ln>
            <a:noFill/>
          </a:ln>
        </p:spPr>
      </p:pic>
      <p:sp>
        <p:nvSpPr>
          <p:cNvPr id="330" name="Google Shape;330;p54"/>
          <p:cNvSpPr txBox="1"/>
          <p:nvPr/>
        </p:nvSpPr>
        <p:spPr>
          <a:xfrm>
            <a:off x="6206138" y="2909575"/>
            <a:ext cx="233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threshold=2, accuracy = 0.68</a:t>
            </a:r>
            <a:endParaRPr sz="1000"/>
          </a:p>
        </p:txBody>
      </p:sp>
      <p:sp>
        <p:nvSpPr>
          <p:cNvPr id="331" name="Google Shape;331;p54"/>
          <p:cNvSpPr txBox="1"/>
          <p:nvPr/>
        </p:nvSpPr>
        <p:spPr>
          <a:xfrm>
            <a:off x="74900" y="1438275"/>
            <a:ext cx="79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keywords</a:t>
            </a:r>
            <a:endParaRPr b="1" sz="1000"/>
          </a:p>
        </p:txBody>
      </p:sp>
      <p:sp>
        <p:nvSpPr>
          <p:cNvPr id="332" name="Google Shape;332;p54"/>
          <p:cNvSpPr txBox="1"/>
          <p:nvPr/>
        </p:nvSpPr>
        <p:spPr>
          <a:xfrm>
            <a:off x="151100" y="3674225"/>
            <a:ext cx="961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h</a:t>
            </a:r>
            <a:r>
              <a:rPr b="1" lang="en" sz="1100"/>
              <a:t>ashtags</a:t>
            </a:r>
            <a:endParaRPr b="1" sz="1100"/>
          </a:p>
        </p:txBody>
      </p:sp>
      <p:sp>
        <p:nvSpPr>
          <p:cNvPr id="333" name="Google Shape;333;p54"/>
          <p:cNvSpPr txBox="1"/>
          <p:nvPr/>
        </p:nvSpPr>
        <p:spPr>
          <a:xfrm>
            <a:off x="4394450" y="3439625"/>
            <a:ext cx="1473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4 users did not use hashtags (1 black influencer, 3 non-black influencers</a:t>
            </a:r>
            <a:endParaRPr sz="11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55"/>
          <p:cNvPicPr preferRelativeResize="0"/>
          <p:nvPr/>
        </p:nvPicPr>
        <p:blipFill>
          <a:blip r:embed="rId3">
            <a:alphaModFix/>
          </a:blip>
          <a:stretch>
            <a:fillRect/>
          </a:stretch>
        </p:blipFill>
        <p:spPr>
          <a:xfrm>
            <a:off x="3728900" y="556125"/>
            <a:ext cx="5209500" cy="4479526"/>
          </a:xfrm>
          <a:prstGeom prst="rect">
            <a:avLst/>
          </a:prstGeom>
          <a:noFill/>
          <a:ln>
            <a:noFill/>
          </a:ln>
        </p:spPr>
      </p:pic>
      <p:pic>
        <p:nvPicPr>
          <p:cNvPr id="339" name="Google Shape;339;p55"/>
          <p:cNvPicPr preferRelativeResize="0"/>
          <p:nvPr/>
        </p:nvPicPr>
        <p:blipFill>
          <a:blip r:embed="rId4">
            <a:alphaModFix/>
          </a:blip>
          <a:stretch>
            <a:fillRect/>
          </a:stretch>
        </p:blipFill>
        <p:spPr>
          <a:xfrm>
            <a:off x="36138" y="1421100"/>
            <a:ext cx="3155925" cy="2382850"/>
          </a:xfrm>
          <a:prstGeom prst="rect">
            <a:avLst/>
          </a:prstGeom>
          <a:noFill/>
          <a:ln>
            <a:noFill/>
          </a:ln>
        </p:spPr>
      </p:pic>
      <p:sp>
        <p:nvSpPr>
          <p:cNvPr id="340" name="Google Shape;340;p55"/>
          <p:cNvSpPr txBox="1"/>
          <p:nvPr/>
        </p:nvSpPr>
        <p:spPr>
          <a:xfrm>
            <a:off x="67450" y="174900"/>
            <a:ext cx="33939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Tweets of Influencers</a:t>
            </a:r>
            <a:endParaRPr b="1"/>
          </a:p>
          <a:p>
            <a:pPr indent="0" lvl="0" marL="0" rtl="0" algn="ctr">
              <a:spcBef>
                <a:spcPts val="0"/>
              </a:spcBef>
              <a:spcAft>
                <a:spcPts val="0"/>
              </a:spcAft>
              <a:buNone/>
            </a:pPr>
            <a:r>
              <a:rPr lang="en" sz="1100"/>
              <a:t>all tweets from influencers</a:t>
            </a:r>
            <a:endParaRPr sz="1100"/>
          </a:p>
        </p:txBody>
      </p:sp>
      <p:sp>
        <p:nvSpPr>
          <p:cNvPr id="341" name="Google Shape;341;p55"/>
          <p:cNvSpPr txBox="1"/>
          <p:nvPr/>
        </p:nvSpPr>
        <p:spPr>
          <a:xfrm>
            <a:off x="134808" y="790500"/>
            <a:ext cx="32592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t>simple logistic regression model</a:t>
            </a:r>
            <a:endParaRPr b="1" sz="1300"/>
          </a:p>
          <a:p>
            <a:pPr indent="0" lvl="0" marL="0" rtl="0" algn="ctr">
              <a:spcBef>
                <a:spcPts val="0"/>
              </a:spcBef>
              <a:spcAft>
                <a:spcPts val="0"/>
              </a:spcAft>
              <a:buNone/>
            </a:pPr>
            <a:r>
              <a:rPr lang="en" sz="1100">
                <a:solidFill>
                  <a:schemeClr val="dk1"/>
                </a:solidFill>
              </a:rPr>
              <a:t>75%-25% train-test split</a:t>
            </a:r>
            <a:endParaRPr sz="1100">
              <a:solidFill>
                <a:schemeClr val="dk1"/>
              </a:solidFill>
            </a:endParaRPr>
          </a:p>
          <a:p>
            <a:pPr indent="0" lvl="0" marL="0" rtl="0" algn="ctr">
              <a:spcBef>
                <a:spcPts val="0"/>
              </a:spcBef>
              <a:spcAft>
                <a:spcPts val="0"/>
              </a:spcAft>
              <a:buNone/>
            </a:pPr>
            <a:r>
              <a:rPr lang="en" sz="1100">
                <a:solidFill>
                  <a:schemeClr val="dk1"/>
                </a:solidFill>
              </a:rPr>
              <a:t>words in tweet text as features</a:t>
            </a:r>
            <a:endParaRPr sz="1100">
              <a:solidFill>
                <a:schemeClr val="dk1"/>
              </a:solidFill>
            </a:endParaRPr>
          </a:p>
        </p:txBody>
      </p:sp>
      <p:sp>
        <p:nvSpPr>
          <p:cNvPr id="342" name="Google Shape;342;p55"/>
          <p:cNvSpPr txBox="1"/>
          <p:nvPr/>
        </p:nvSpPr>
        <p:spPr>
          <a:xfrm>
            <a:off x="594538" y="3704075"/>
            <a:ext cx="2339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accuracy = </a:t>
            </a:r>
            <a:r>
              <a:rPr lang="en" sz="1200"/>
              <a:t>0.77</a:t>
            </a:r>
            <a:endParaRPr sz="1200"/>
          </a:p>
          <a:p>
            <a:pPr indent="0" lvl="0" marL="0" rtl="0" algn="l">
              <a:spcBef>
                <a:spcPts val="0"/>
              </a:spcBef>
              <a:spcAft>
                <a:spcPts val="0"/>
              </a:spcAft>
              <a:buNone/>
            </a:pPr>
            <a:r>
              <a:t/>
            </a:r>
            <a:endParaRPr sz="1200"/>
          </a:p>
        </p:txBody>
      </p:sp>
      <p:sp>
        <p:nvSpPr>
          <p:cNvPr id="343" name="Google Shape;343;p55"/>
          <p:cNvSpPr txBox="1"/>
          <p:nvPr/>
        </p:nvSpPr>
        <p:spPr>
          <a:xfrm>
            <a:off x="4490925" y="61500"/>
            <a:ext cx="422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“Overlapping” Hashtags</a:t>
            </a:r>
            <a:endParaRPr b="1"/>
          </a:p>
          <a:p>
            <a:pPr indent="0" lvl="0" marL="0" rtl="0" algn="ctr">
              <a:spcBef>
                <a:spcPts val="0"/>
              </a:spcBef>
              <a:spcAft>
                <a:spcPts val="0"/>
              </a:spcAft>
              <a:buNone/>
            </a:pPr>
            <a:r>
              <a:rPr lang="en" sz="1000"/>
              <a:t>Hashtags used by both non-black &amp; black influencers</a:t>
            </a:r>
            <a:endParaRPr sz="1000"/>
          </a:p>
        </p:txBody>
      </p:sp>
      <p:cxnSp>
        <p:nvCxnSpPr>
          <p:cNvPr id="344" name="Google Shape;344;p55"/>
          <p:cNvCxnSpPr/>
          <p:nvPr/>
        </p:nvCxnSpPr>
        <p:spPr>
          <a:xfrm flipH="1">
            <a:off x="3491975" y="10450"/>
            <a:ext cx="10200" cy="5143500"/>
          </a:xfrm>
          <a:prstGeom prst="straightConnector1">
            <a:avLst/>
          </a:prstGeom>
          <a:noFill/>
          <a:ln cap="flat" cmpd="sng" w="9525">
            <a:solidFill>
              <a:schemeClr val="dk2"/>
            </a:solidFill>
            <a:prstDash val="solid"/>
            <a:round/>
            <a:headEnd len="med" w="med" type="none"/>
            <a:tailEnd len="med" w="med" type="none"/>
          </a:ln>
        </p:spPr>
      </p:cxnSp>
      <p:sp>
        <p:nvSpPr>
          <p:cNvPr id="345" name="Google Shape;345;p55"/>
          <p:cNvSpPr txBox="1"/>
          <p:nvPr/>
        </p:nvSpPr>
        <p:spPr>
          <a:xfrm>
            <a:off x="4734150" y="739225"/>
            <a:ext cx="1996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10 black users, 3 non-black users</a:t>
            </a:r>
            <a:endParaRPr sz="900"/>
          </a:p>
        </p:txBody>
      </p:sp>
      <p:sp>
        <p:nvSpPr>
          <p:cNvPr id="346" name="Google Shape;346;p55"/>
          <p:cNvSpPr txBox="1"/>
          <p:nvPr/>
        </p:nvSpPr>
        <p:spPr>
          <a:xfrm>
            <a:off x="4734150" y="1142250"/>
            <a:ext cx="1996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41 </a:t>
            </a:r>
            <a:r>
              <a:rPr lang="en" sz="900"/>
              <a:t>black users, 27 non-black users</a:t>
            </a:r>
            <a:endParaRPr sz="900"/>
          </a:p>
        </p:txBody>
      </p:sp>
      <p:sp>
        <p:nvSpPr>
          <p:cNvPr id="347" name="Google Shape;347;p55"/>
          <p:cNvSpPr txBox="1"/>
          <p:nvPr/>
        </p:nvSpPr>
        <p:spPr>
          <a:xfrm>
            <a:off x="4734150" y="1469075"/>
            <a:ext cx="1996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31 black users, 9 non-black users</a:t>
            </a:r>
            <a:endParaRPr sz="900"/>
          </a:p>
        </p:txBody>
      </p:sp>
      <p:sp>
        <p:nvSpPr>
          <p:cNvPr id="348" name="Google Shape;348;p55"/>
          <p:cNvSpPr txBox="1"/>
          <p:nvPr/>
        </p:nvSpPr>
        <p:spPr>
          <a:xfrm>
            <a:off x="6730950" y="1868375"/>
            <a:ext cx="1996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30 black users, 10 non-black users</a:t>
            </a:r>
            <a:endParaRPr sz="900"/>
          </a:p>
        </p:txBody>
      </p:sp>
      <p:sp>
        <p:nvSpPr>
          <p:cNvPr id="349" name="Google Shape;349;p55"/>
          <p:cNvSpPr txBox="1"/>
          <p:nvPr/>
        </p:nvSpPr>
        <p:spPr>
          <a:xfrm>
            <a:off x="6005200" y="2198925"/>
            <a:ext cx="1996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26</a:t>
            </a:r>
            <a:r>
              <a:rPr lang="en" sz="900"/>
              <a:t> black users, 13 non-black users</a:t>
            </a:r>
            <a:endParaRPr sz="900"/>
          </a:p>
        </p:txBody>
      </p:sp>
      <p:sp>
        <p:nvSpPr>
          <p:cNvPr id="350" name="Google Shape;350;p55"/>
          <p:cNvSpPr txBox="1"/>
          <p:nvPr/>
        </p:nvSpPr>
        <p:spPr>
          <a:xfrm>
            <a:off x="5852800" y="2579925"/>
            <a:ext cx="1996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28 black users, 18 non-black users</a:t>
            </a:r>
            <a:endParaRPr sz="900"/>
          </a:p>
        </p:txBody>
      </p:sp>
      <p:sp>
        <p:nvSpPr>
          <p:cNvPr id="351" name="Google Shape;351;p55"/>
          <p:cNvSpPr txBox="1"/>
          <p:nvPr/>
        </p:nvSpPr>
        <p:spPr>
          <a:xfrm>
            <a:off x="5283150" y="2928775"/>
            <a:ext cx="1996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9</a:t>
            </a:r>
            <a:r>
              <a:rPr lang="en" sz="900"/>
              <a:t> black users, 8 non-black users</a:t>
            </a:r>
            <a:endParaRPr sz="900"/>
          </a:p>
        </p:txBody>
      </p:sp>
      <p:sp>
        <p:nvSpPr>
          <p:cNvPr id="352" name="Google Shape;352;p55"/>
          <p:cNvSpPr txBox="1"/>
          <p:nvPr/>
        </p:nvSpPr>
        <p:spPr>
          <a:xfrm>
            <a:off x="5106650" y="3304775"/>
            <a:ext cx="1996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11</a:t>
            </a:r>
            <a:r>
              <a:rPr lang="en" sz="900"/>
              <a:t> black users, 5 non-black users</a:t>
            </a:r>
            <a:endParaRPr sz="900"/>
          </a:p>
        </p:txBody>
      </p:sp>
      <p:sp>
        <p:nvSpPr>
          <p:cNvPr id="353" name="Google Shape;353;p55"/>
          <p:cNvSpPr txBox="1"/>
          <p:nvPr/>
        </p:nvSpPr>
        <p:spPr>
          <a:xfrm>
            <a:off x="4725650" y="3685775"/>
            <a:ext cx="1996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6</a:t>
            </a:r>
            <a:r>
              <a:rPr lang="en" sz="900"/>
              <a:t> black users, 5 non-black users</a:t>
            </a:r>
            <a:endParaRPr sz="900"/>
          </a:p>
        </p:txBody>
      </p:sp>
      <p:sp>
        <p:nvSpPr>
          <p:cNvPr id="354" name="Google Shape;354;p55"/>
          <p:cNvSpPr txBox="1"/>
          <p:nvPr/>
        </p:nvSpPr>
        <p:spPr>
          <a:xfrm>
            <a:off x="4649450" y="4066775"/>
            <a:ext cx="1996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4</a:t>
            </a:r>
            <a:r>
              <a:rPr lang="en" sz="900"/>
              <a:t> black users, 1 non-black user</a:t>
            </a:r>
            <a:endParaRPr sz="900"/>
          </a:p>
        </p:txBody>
      </p:sp>
      <p:sp>
        <p:nvSpPr>
          <p:cNvPr id="355" name="Google Shape;355;p55"/>
          <p:cNvSpPr txBox="1"/>
          <p:nvPr/>
        </p:nvSpPr>
        <p:spPr>
          <a:xfrm>
            <a:off x="4649450" y="4371575"/>
            <a:ext cx="1996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4 black users, 2 non-black users</a:t>
            </a:r>
            <a:endParaRPr sz="9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6"/>
          <p:cNvSpPr txBox="1"/>
          <p:nvPr/>
        </p:nvSpPr>
        <p:spPr>
          <a:xfrm>
            <a:off x="2747700" y="115000"/>
            <a:ext cx="364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List of 97 Non-Black Influencers</a:t>
            </a:r>
            <a:endParaRPr/>
          </a:p>
        </p:txBody>
      </p:sp>
      <p:graphicFrame>
        <p:nvGraphicFramePr>
          <p:cNvPr id="361" name="Google Shape;361;p56"/>
          <p:cNvGraphicFramePr/>
          <p:nvPr/>
        </p:nvGraphicFramePr>
        <p:xfrm>
          <a:off x="173300" y="578025"/>
          <a:ext cx="3000000" cy="3000000"/>
        </p:xfrm>
        <a:graphic>
          <a:graphicData uri="http://schemas.openxmlformats.org/drawingml/2006/table">
            <a:tbl>
              <a:tblPr>
                <a:noFill/>
                <a:tableStyleId>{0E968356-D2D7-4D35-86DA-FE4F4083E1D0}</a:tableStyleId>
              </a:tblPr>
              <a:tblGrid>
                <a:gridCol w="895350"/>
                <a:gridCol w="917875"/>
              </a:tblGrid>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Twitter_Handles</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Name</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taylorswift13</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Taylor Swift</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selenagomez</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Selena Gomez</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JoeBiden</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Joe Biden</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BillGates</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Bill Gates</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LucyLiu</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Lucy Liu</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NoraFromQueens</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Awkwafina</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SimuLiu</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Simu Liu</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justinbieber</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Justin Bieber</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jimmyfallon</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Jimmy Fallon</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KylieJenner</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Kylie Jenner</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akshaykumar</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Akshay Kumar</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beingsalmankhan</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Salman Khan</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Harry_Styles</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Harry Styles</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ladygaga</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Lady Gaga</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KimKardashian</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Kim Kardashian</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jtimberlake</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Justin Timberlake</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ddlovato</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Demi Lovato</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MileyCyrus</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Miley Cyrus</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JLo</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Jennifer Lopez</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DisguisedToast</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Toast</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362" name="Google Shape;362;p56"/>
          <p:cNvGraphicFramePr/>
          <p:nvPr/>
        </p:nvGraphicFramePr>
        <p:xfrm>
          <a:off x="2061900" y="787575"/>
          <a:ext cx="3000000" cy="3000000"/>
        </p:xfrm>
        <a:graphic>
          <a:graphicData uri="http://schemas.openxmlformats.org/drawingml/2006/table">
            <a:tbl>
              <a:tblPr>
                <a:noFill/>
                <a:tableStyleId>{0E968356-D2D7-4D35-86DA-FE4F4083E1D0}</a:tableStyleId>
              </a:tblPr>
              <a:tblGrid>
                <a:gridCol w="885825"/>
                <a:gridCol w="1231500"/>
              </a:tblGrid>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katyperry</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Katy Perry</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Valkyrae</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Valkyrae</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JeffBezos</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Jeff Bezos</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IvankaTrump</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Ivanka Trump</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TomiLahren</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Tomi Lahren</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tedcruz</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Ted Cruz</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PressSec</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Jen Psaki</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HillaryClinton</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Hillary Clinton</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Adele</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Adele</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elliegoulding</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Ellie Goulding</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DDorr1</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David Dorr, MD, MS</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berci</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Berci Meskó, MD, PhD</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DrLeslieSaxon</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Leslie Saxon, MD</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DrJosephKim</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Joseph Kim, MD</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RepKatiePorter</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Rep. Katie Porter</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TuckerCarlson</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Tucker Carlson</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andersoncooper</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Anderson Cooper</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Craig_A_Spencer</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Craig Spencer MD MPH</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mariashriver</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Maria Shriver</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brithume</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Brit Hume</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363" name="Google Shape;363;p56"/>
          <p:cNvGraphicFramePr/>
          <p:nvPr/>
        </p:nvGraphicFramePr>
        <p:xfrm>
          <a:off x="4245775" y="787450"/>
          <a:ext cx="3000000" cy="3000000"/>
        </p:xfrm>
        <a:graphic>
          <a:graphicData uri="http://schemas.openxmlformats.org/drawingml/2006/table">
            <a:tbl>
              <a:tblPr>
                <a:noFill/>
                <a:tableStyleId>{0E968356-D2D7-4D35-86DA-FE4F4083E1D0}</a:tableStyleId>
              </a:tblPr>
              <a:tblGrid>
                <a:gridCol w="895350"/>
                <a:gridCol w="1628775"/>
              </a:tblGrid>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SRuhle</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Stephanie Ruhle</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SenAlexPadilla</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Senator Alex Padilla</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RepRaulGrijalva</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Raul M. Grijalva</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RepTedLieu</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Rep. Ted Lieu</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SenJoniErnst</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Joni Ernst</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LeaderMcConnell</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Mitch McConnell</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RepFredUpton</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Rep. Fred Upton</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MarshaBlackburn</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Sen. Marsha Blackburn</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SenWarren</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Elizabeth Warren</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NidaAllam</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Nida Allam</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RashidaTlaib</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Rashida Tlaib</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80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jeremyfaust</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Jeremy Faust MD MS (ER physician)</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VinGuptaMD</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Dr. Vin Gupta</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PeterHotez</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Prof Peter Hotez MD PhD</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michaelmina_lab</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Michael Mina</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kprather88</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Kimberly Prather, Ph.D</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tmprowell</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Tatiana Prowell, MD</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minjinlee11</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Min Jin Lee</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nancywyuen</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Nancy Wang Yuen</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cathyparkhong</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Cathy Park Hong</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364" name="Google Shape;364;p56"/>
          <p:cNvGraphicFramePr/>
          <p:nvPr/>
        </p:nvGraphicFramePr>
        <p:xfrm>
          <a:off x="6846100" y="368600"/>
          <a:ext cx="3000000" cy="3000000"/>
        </p:xfrm>
        <a:graphic>
          <a:graphicData uri="http://schemas.openxmlformats.org/drawingml/2006/table">
            <a:tbl>
              <a:tblPr>
                <a:noFill/>
                <a:tableStyleId>{0E968356-D2D7-4D35-86DA-FE4F4083E1D0}</a:tableStyleId>
              </a:tblPr>
              <a:tblGrid>
                <a:gridCol w="799275"/>
                <a:gridCol w="1229200"/>
              </a:tblGrid>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DrKimSue</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Kim Sue, MD, PhD</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MartyMakary</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Marty Makary MD, MPH</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briantylercohen</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Brian Tyler Cohen</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Carl_C_Icahn</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Carl Icahn</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MikeBloomberg</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Mike Bloomberg</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richardbranson</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Richard Branson</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GuyKawasaki</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Guy Kawasaki</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Lord_Sugar</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Alan Sugar</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SarahPalinUSA</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Sarah Palin</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MittRomney</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Mitt Romney</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ashishkjha</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Ashish Kumar Jha</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PreetBharara</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Preet Bharara</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DrLeanaWen</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Leana Wen, M.D.</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darakass</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Dara Kass, MD</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FLOTUS</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Jill Biden</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drsanjaygupta</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Dr. Sanjay Gupta</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cha_myoung</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Myoung Cha</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AOC</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Alexandria Ocasio-Cortez</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wutrain</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Michelle Wu</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MrBeast</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MrBeast</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ConanOBrien</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Conan O'Brien</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markiplier</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markiplier</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graphicFrame>
        <p:nvGraphicFramePr>
          <p:cNvPr id="369" name="Google Shape;369;p57"/>
          <p:cNvGraphicFramePr/>
          <p:nvPr/>
        </p:nvGraphicFramePr>
        <p:xfrm>
          <a:off x="319675" y="727375"/>
          <a:ext cx="3000000" cy="3000000"/>
        </p:xfrm>
        <a:graphic>
          <a:graphicData uri="http://schemas.openxmlformats.org/drawingml/2006/table">
            <a:tbl>
              <a:tblPr>
                <a:noFill/>
                <a:tableStyleId>{0E968356-D2D7-4D35-86DA-FE4F4083E1D0}</a:tableStyleId>
              </a:tblPr>
              <a:tblGrid>
                <a:gridCol w="885825"/>
                <a:gridCol w="1628775"/>
              </a:tblGrid>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Jacksepticeye</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Jacksepticeye</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marcorubio</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Marco Rubio</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Mike_Pence</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Mike Pence</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BetoORourke</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Beto O'Rourke</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gretchenwhitmer</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Gretchen Whitmer</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dananessel</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Dana Nessel</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Jim_Jordan</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Rep. Jim Jordan</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ajassy</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Andy Jassy</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scooterbraun</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Scott “Scooter” Braun</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bretmanrock</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BretmanRock</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jamescharles</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James Charles</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DonaldJTrumpJr</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Donald Trump Jr</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kaitlancollins</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Kaitlan Collins</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b="1" lang="en" sz="750">
                          <a:latin typeface="Helvetica Neue"/>
                          <a:ea typeface="Helvetica Neue"/>
                          <a:cs typeface="Helvetica Neue"/>
                          <a:sym typeface="Helvetica Neue"/>
                        </a:rPr>
                        <a:t>tedlieu</a:t>
                      </a:r>
                      <a:endParaRPr b="1"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 sz="750">
                          <a:latin typeface="Helvetica Neue"/>
                          <a:ea typeface="Helvetica Neue"/>
                          <a:cs typeface="Helvetica Neue"/>
                          <a:sym typeface="Helvetica Neue"/>
                        </a:rPr>
                        <a:t>Ted Lieu</a:t>
                      </a:r>
                      <a:endParaRPr sz="7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70" name="Google Shape;370;p57"/>
          <p:cNvSpPr txBox="1"/>
          <p:nvPr/>
        </p:nvSpPr>
        <p:spPr>
          <a:xfrm>
            <a:off x="2747700" y="115000"/>
            <a:ext cx="364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List of 97 Non-Black Influencers (cont.)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300"/>
              <a:t>Black Twitter Project Update</a:t>
            </a:r>
            <a:endParaRPr sz="3300"/>
          </a:p>
        </p:txBody>
      </p:sp>
      <p:sp>
        <p:nvSpPr>
          <p:cNvPr id="376" name="Google Shape;376;p5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4/11/2022</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9"/>
          <p:cNvSpPr txBox="1"/>
          <p:nvPr/>
        </p:nvSpPr>
        <p:spPr>
          <a:xfrm>
            <a:off x="5215338" y="323650"/>
            <a:ext cx="3167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t>97 Black Influencers/Users</a:t>
            </a:r>
            <a:endParaRPr b="1" sz="1100"/>
          </a:p>
        </p:txBody>
      </p:sp>
      <p:pic>
        <p:nvPicPr>
          <p:cNvPr id="382" name="Google Shape;382;p59"/>
          <p:cNvPicPr preferRelativeResize="0"/>
          <p:nvPr/>
        </p:nvPicPr>
        <p:blipFill>
          <a:blip r:embed="rId3">
            <a:alphaModFix/>
          </a:blip>
          <a:stretch>
            <a:fillRect/>
          </a:stretch>
        </p:blipFill>
        <p:spPr>
          <a:xfrm>
            <a:off x="5263425" y="562650"/>
            <a:ext cx="2985600" cy="2117509"/>
          </a:xfrm>
          <a:prstGeom prst="rect">
            <a:avLst/>
          </a:prstGeom>
          <a:noFill/>
          <a:ln>
            <a:noFill/>
          </a:ln>
        </p:spPr>
      </p:pic>
      <p:pic>
        <p:nvPicPr>
          <p:cNvPr id="383" name="Google Shape;383;p59"/>
          <p:cNvPicPr preferRelativeResize="0"/>
          <p:nvPr/>
        </p:nvPicPr>
        <p:blipFill>
          <a:blip r:embed="rId4">
            <a:alphaModFix/>
          </a:blip>
          <a:stretch>
            <a:fillRect/>
          </a:stretch>
        </p:blipFill>
        <p:spPr>
          <a:xfrm>
            <a:off x="1052113" y="604138"/>
            <a:ext cx="3041665" cy="2111375"/>
          </a:xfrm>
          <a:prstGeom prst="rect">
            <a:avLst/>
          </a:prstGeom>
          <a:noFill/>
          <a:ln>
            <a:noFill/>
          </a:ln>
        </p:spPr>
      </p:pic>
      <p:sp>
        <p:nvSpPr>
          <p:cNvPr id="384" name="Google Shape;384;p59"/>
          <p:cNvSpPr txBox="1"/>
          <p:nvPr/>
        </p:nvSpPr>
        <p:spPr>
          <a:xfrm>
            <a:off x="989100" y="323650"/>
            <a:ext cx="3167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t>97 Non-black Influencers/Users</a:t>
            </a:r>
            <a:endParaRPr b="1" sz="1100"/>
          </a:p>
        </p:txBody>
      </p:sp>
      <p:sp>
        <p:nvSpPr>
          <p:cNvPr id="385" name="Google Shape;385;p59"/>
          <p:cNvSpPr txBox="1"/>
          <p:nvPr/>
        </p:nvSpPr>
        <p:spPr>
          <a:xfrm>
            <a:off x="2935050" y="35250"/>
            <a:ext cx="327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Distribution - </a:t>
            </a:r>
            <a:r>
              <a:rPr b="1" lang="en"/>
              <a:t>Number of followers</a:t>
            </a:r>
            <a:endParaRPr b="1"/>
          </a:p>
        </p:txBody>
      </p:sp>
      <p:sp>
        <p:nvSpPr>
          <p:cNvPr id="386" name="Google Shape;386;p59"/>
          <p:cNvSpPr txBox="1"/>
          <p:nvPr/>
        </p:nvSpPr>
        <p:spPr>
          <a:xfrm>
            <a:off x="4695172" y="4444540"/>
            <a:ext cx="213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84 </a:t>
            </a:r>
            <a:r>
              <a:rPr lang="en" sz="1000"/>
              <a:t>users with &lt; 1 million followers</a:t>
            </a:r>
            <a:endParaRPr sz="1000"/>
          </a:p>
        </p:txBody>
      </p:sp>
      <p:sp>
        <p:nvSpPr>
          <p:cNvPr id="387" name="Google Shape;387;p59"/>
          <p:cNvSpPr txBox="1"/>
          <p:nvPr/>
        </p:nvSpPr>
        <p:spPr>
          <a:xfrm>
            <a:off x="6997164" y="4444550"/>
            <a:ext cx="213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13 </a:t>
            </a:r>
            <a:r>
              <a:rPr lang="en" sz="1000"/>
              <a:t>users with ≥ 1 million followers</a:t>
            </a:r>
            <a:endParaRPr sz="1000"/>
          </a:p>
        </p:txBody>
      </p:sp>
      <p:sp>
        <p:nvSpPr>
          <p:cNvPr id="388" name="Google Shape;388;p59"/>
          <p:cNvSpPr txBox="1"/>
          <p:nvPr/>
        </p:nvSpPr>
        <p:spPr>
          <a:xfrm>
            <a:off x="158297" y="4392890"/>
            <a:ext cx="213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37 </a:t>
            </a:r>
            <a:r>
              <a:rPr lang="en" sz="1000"/>
              <a:t>users with &lt; 1 million followers</a:t>
            </a:r>
            <a:endParaRPr sz="1000"/>
          </a:p>
        </p:txBody>
      </p:sp>
      <p:pic>
        <p:nvPicPr>
          <p:cNvPr id="389" name="Google Shape;389;p59"/>
          <p:cNvPicPr preferRelativeResize="0"/>
          <p:nvPr/>
        </p:nvPicPr>
        <p:blipFill>
          <a:blip r:embed="rId5">
            <a:alphaModFix/>
          </a:blip>
          <a:stretch>
            <a:fillRect/>
          </a:stretch>
        </p:blipFill>
        <p:spPr>
          <a:xfrm>
            <a:off x="50529" y="2699900"/>
            <a:ext cx="2239559" cy="1686756"/>
          </a:xfrm>
          <a:prstGeom prst="rect">
            <a:avLst/>
          </a:prstGeom>
          <a:noFill/>
          <a:ln>
            <a:noFill/>
          </a:ln>
        </p:spPr>
      </p:pic>
      <p:pic>
        <p:nvPicPr>
          <p:cNvPr id="390" name="Google Shape;390;p59"/>
          <p:cNvPicPr preferRelativeResize="0"/>
          <p:nvPr/>
        </p:nvPicPr>
        <p:blipFill>
          <a:blip r:embed="rId6">
            <a:alphaModFix/>
          </a:blip>
          <a:stretch>
            <a:fillRect/>
          </a:stretch>
        </p:blipFill>
        <p:spPr>
          <a:xfrm>
            <a:off x="4641292" y="2751538"/>
            <a:ext cx="2239559" cy="1686756"/>
          </a:xfrm>
          <a:prstGeom prst="rect">
            <a:avLst/>
          </a:prstGeom>
          <a:noFill/>
          <a:ln>
            <a:noFill/>
          </a:ln>
        </p:spPr>
      </p:pic>
      <p:pic>
        <p:nvPicPr>
          <p:cNvPr id="391" name="Google Shape;391;p59"/>
          <p:cNvPicPr preferRelativeResize="0"/>
          <p:nvPr/>
        </p:nvPicPr>
        <p:blipFill>
          <a:blip r:embed="rId7">
            <a:alphaModFix/>
          </a:blip>
          <a:stretch>
            <a:fillRect/>
          </a:stretch>
        </p:blipFill>
        <p:spPr>
          <a:xfrm>
            <a:off x="6900750" y="2725275"/>
            <a:ext cx="2239575" cy="1748159"/>
          </a:xfrm>
          <a:prstGeom prst="rect">
            <a:avLst/>
          </a:prstGeom>
          <a:noFill/>
          <a:ln>
            <a:noFill/>
          </a:ln>
        </p:spPr>
      </p:pic>
      <p:pic>
        <p:nvPicPr>
          <p:cNvPr id="392" name="Google Shape;392;p59"/>
          <p:cNvPicPr preferRelativeResize="0"/>
          <p:nvPr/>
        </p:nvPicPr>
        <p:blipFill>
          <a:blip r:embed="rId8">
            <a:alphaModFix/>
          </a:blip>
          <a:stretch>
            <a:fillRect/>
          </a:stretch>
        </p:blipFill>
        <p:spPr>
          <a:xfrm>
            <a:off x="2290100" y="2715525"/>
            <a:ext cx="2331300" cy="1732081"/>
          </a:xfrm>
          <a:prstGeom prst="rect">
            <a:avLst/>
          </a:prstGeom>
          <a:noFill/>
          <a:ln>
            <a:noFill/>
          </a:ln>
        </p:spPr>
      </p:pic>
      <p:sp>
        <p:nvSpPr>
          <p:cNvPr id="393" name="Google Shape;393;p59"/>
          <p:cNvSpPr txBox="1"/>
          <p:nvPr/>
        </p:nvSpPr>
        <p:spPr>
          <a:xfrm>
            <a:off x="2389839" y="4392900"/>
            <a:ext cx="213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60</a:t>
            </a:r>
            <a:r>
              <a:rPr lang="en" sz="1000"/>
              <a:t> users with ≥ 1 million followers</a:t>
            </a:r>
            <a:endParaRPr sz="1000"/>
          </a:p>
        </p:txBody>
      </p:sp>
      <p:sp>
        <p:nvSpPr>
          <p:cNvPr id="394" name="Google Shape;394;p59"/>
          <p:cNvSpPr txBox="1"/>
          <p:nvPr/>
        </p:nvSpPr>
        <p:spPr>
          <a:xfrm>
            <a:off x="5415750" y="4789500"/>
            <a:ext cx="2766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range: 0 - 130,647,238 followers</a:t>
            </a:r>
            <a:endParaRPr sz="1100"/>
          </a:p>
        </p:txBody>
      </p:sp>
      <p:sp>
        <p:nvSpPr>
          <p:cNvPr id="395" name="Google Shape;395;p59"/>
          <p:cNvSpPr txBox="1"/>
          <p:nvPr/>
        </p:nvSpPr>
        <p:spPr>
          <a:xfrm>
            <a:off x="838650" y="4737850"/>
            <a:ext cx="298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range: 248 - 114,355,774 followers</a:t>
            </a:r>
            <a:endParaRPr sz="11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9" name="Shape 399"/>
        <p:cNvGrpSpPr/>
        <p:nvPr/>
      </p:nvGrpSpPr>
      <p:grpSpPr>
        <a:xfrm>
          <a:off x="0" y="0"/>
          <a:ext cx="0" cy="0"/>
          <a:chOff x="0" y="0"/>
          <a:chExt cx="0" cy="0"/>
        </a:xfrm>
      </p:grpSpPr>
      <p:sp>
        <p:nvSpPr>
          <p:cNvPr id="400" name="Google Shape;400;p60"/>
          <p:cNvSpPr txBox="1"/>
          <p:nvPr/>
        </p:nvSpPr>
        <p:spPr>
          <a:xfrm>
            <a:off x="207463" y="161200"/>
            <a:ext cx="3167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t>97 Black Influencers/Users</a:t>
            </a:r>
            <a:endParaRPr b="1" sz="1100"/>
          </a:p>
        </p:txBody>
      </p:sp>
      <p:pic>
        <p:nvPicPr>
          <p:cNvPr id="401" name="Google Shape;401;p60"/>
          <p:cNvPicPr preferRelativeResize="0"/>
          <p:nvPr/>
        </p:nvPicPr>
        <p:blipFill>
          <a:blip r:embed="rId3">
            <a:alphaModFix/>
          </a:blip>
          <a:stretch>
            <a:fillRect/>
          </a:stretch>
        </p:blipFill>
        <p:spPr>
          <a:xfrm>
            <a:off x="341500" y="400200"/>
            <a:ext cx="2899654" cy="2056550"/>
          </a:xfrm>
          <a:prstGeom prst="rect">
            <a:avLst/>
          </a:prstGeom>
          <a:noFill/>
          <a:ln>
            <a:noFill/>
          </a:ln>
        </p:spPr>
      </p:pic>
      <p:pic>
        <p:nvPicPr>
          <p:cNvPr id="402" name="Google Shape;402;p60"/>
          <p:cNvPicPr preferRelativeResize="0"/>
          <p:nvPr/>
        </p:nvPicPr>
        <p:blipFill>
          <a:blip r:embed="rId4">
            <a:alphaModFix/>
          </a:blip>
          <a:stretch>
            <a:fillRect/>
          </a:stretch>
        </p:blipFill>
        <p:spPr>
          <a:xfrm>
            <a:off x="5785513" y="441688"/>
            <a:ext cx="3041665" cy="2111375"/>
          </a:xfrm>
          <a:prstGeom prst="rect">
            <a:avLst/>
          </a:prstGeom>
          <a:noFill/>
          <a:ln>
            <a:noFill/>
          </a:ln>
        </p:spPr>
      </p:pic>
      <p:sp>
        <p:nvSpPr>
          <p:cNvPr id="403" name="Google Shape;403;p60"/>
          <p:cNvSpPr txBox="1"/>
          <p:nvPr/>
        </p:nvSpPr>
        <p:spPr>
          <a:xfrm>
            <a:off x="5722500" y="161200"/>
            <a:ext cx="3167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t>97 Non-black Influencers/Users</a:t>
            </a:r>
            <a:endParaRPr b="1" sz="1100"/>
          </a:p>
        </p:txBody>
      </p:sp>
      <p:sp>
        <p:nvSpPr>
          <p:cNvPr id="404" name="Google Shape;404;p60"/>
          <p:cNvSpPr txBox="1"/>
          <p:nvPr/>
        </p:nvSpPr>
        <p:spPr>
          <a:xfrm>
            <a:off x="2935050" y="35250"/>
            <a:ext cx="327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Distribution - Number of followers</a:t>
            </a:r>
            <a:endParaRPr b="1"/>
          </a:p>
        </p:txBody>
      </p:sp>
      <p:sp>
        <p:nvSpPr>
          <p:cNvPr id="405" name="Google Shape;405;p60"/>
          <p:cNvSpPr txBox="1"/>
          <p:nvPr/>
        </p:nvSpPr>
        <p:spPr>
          <a:xfrm>
            <a:off x="35747" y="4252315"/>
            <a:ext cx="213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84 users with &lt; 1 million followers</a:t>
            </a:r>
            <a:endParaRPr sz="1000"/>
          </a:p>
        </p:txBody>
      </p:sp>
      <p:sp>
        <p:nvSpPr>
          <p:cNvPr id="406" name="Google Shape;406;p60"/>
          <p:cNvSpPr txBox="1"/>
          <p:nvPr/>
        </p:nvSpPr>
        <p:spPr>
          <a:xfrm>
            <a:off x="2337739" y="4252325"/>
            <a:ext cx="213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13 users with ≥ 1 million followers</a:t>
            </a:r>
            <a:endParaRPr sz="1000"/>
          </a:p>
        </p:txBody>
      </p:sp>
      <p:sp>
        <p:nvSpPr>
          <p:cNvPr id="407" name="Google Shape;407;p60"/>
          <p:cNvSpPr txBox="1"/>
          <p:nvPr/>
        </p:nvSpPr>
        <p:spPr>
          <a:xfrm>
            <a:off x="4718047" y="4252315"/>
            <a:ext cx="213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37 users with &lt; 1 million followers</a:t>
            </a:r>
            <a:endParaRPr sz="1000"/>
          </a:p>
        </p:txBody>
      </p:sp>
      <p:pic>
        <p:nvPicPr>
          <p:cNvPr id="408" name="Google Shape;408;p60"/>
          <p:cNvPicPr preferRelativeResize="0"/>
          <p:nvPr/>
        </p:nvPicPr>
        <p:blipFill>
          <a:blip r:embed="rId5">
            <a:alphaModFix/>
          </a:blip>
          <a:stretch>
            <a:fillRect/>
          </a:stretch>
        </p:blipFill>
        <p:spPr>
          <a:xfrm>
            <a:off x="4610279" y="2559325"/>
            <a:ext cx="2239559" cy="1686756"/>
          </a:xfrm>
          <a:prstGeom prst="rect">
            <a:avLst/>
          </a:prstGeom>
          <a:noFill/>
          <a:ln>
            <a:noFill/>
          </a:ln>
        </p:spPr>
      </p:pic>
      <p:pic>
        <p:nvPicPr>
          <p:cNvPr id="409" name="Google Shape;409;p60"/>
          <p:cNvPicPr preferRelativeResize="0"/>
          <p:nvPr/>
        </p:nvPicPr>
        <p:blipFill>
          <a:blip r:embed="rId6">
            <a:alphaModFix/>
          </a:blip>
          <a:stretch>
            <a:fillRect/>
          </a:stretch>
        </p:blipFill>
        <p:spPr>
          <a:xfrm>
            <a:off x="-18133" y="2559313"/>
            <a:ext cx="2239559" cy="1686756"/>
          </a:xfrm>
          <a:prstGeom prst="rect">
            <a:avLst/>
          </a:prstGeom>
          <a:noFill/>
          <a:ln>
            <a:noFill/>
          </a:ln>
        </p:spPr>
      </p:pic>
      <p:pic>
        <p:nvPicPr>
          <p:cNvPr id="410" name="Google Shape;410;p60"/>
          <p:cNvPicPr preferRelativeResize="0"/>
          <p:nvPr/>
        </p:nvPicPr>
        <p:blipFill>
          <a:blip r:embed="rId7">
            <a:alphaModFix/>
          </a:blip>
          <a:stretch>
            <a:fillRect/>
          </a:stretch>
        </p:blipFill>
        <p:spPr>
          <a:xfrm>
            <a:off x="2241325" y="2533050"/>
            <a:ext cx="2239575" cy="1748159"/>
          </a:xfrm>
          <a:prstGeom prst="rect">
            <a:avLst/>
          </a:prstGeom>
          <a:noFill/>
          <a:ln>
            <a:noFill/>
          </a:ln>
        </p:spPr>
      </p:pic>
      <p:pic>
        <p:nvPicPr>
          <p:cNvPr id="411" name="Google Shape;411;p60"/>
          <p:cNvPicPr preferRelativeResize="0"/>
          <p:nvPr/>
        </p:nvPicPr>
        <p:blipFill>
          <a:blip r:embed="rId8">
            <a:alphaModFix/>
          </a:blip>
          <a:stretch>
            <a:fillRect/>
          </a:stretch>
        </p:blipFill>
        <p:spPr>
          <a:xfrm>
            <a:off x="6849850" y="2574950"/>
            <a:ext cx="2331300" cy="1732081"/>
          </a:xfrm>
          <a:prstGeom prst="rect">
            <a:avLst/>
          </a:prstGeom>
          <a:noFill/>
          <a:ln>
            <a:noFill/>
          </a:ln>
        </p:spPr>
      </p:pic>
      <p:sp>
        <p:nvSpPr>
          <p:cNvPr id="412" name="Google Shape;412;p60"/>
          <p:cNvSpPr txBox="1"/>
          <p:nvPr/>
        </p:nvSpPr>
        <p:spPr>
          <a:xfrm>
            <a:off x="6949589" y="4252325"/>
            <a:ext cx="213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60 users with ≥ 1 million followers</a:t>
            </a:r>
            <a:endParaRPr sz="1000"/>
          </a:p>
        </p:txBody>
      </p:sp>
      <p:sp>
        <p:nvSpPr>
          <p:cNvPr id="413" name="Google Shape;413;p60"/>
          <p:cNvSpPr txBox="1"/>
          <p:nvPr/>
        </p:nvSpPr>
        <p:spPr>
          <a:xfrm>
            <a:off x="756325" y="4597275"/>
            <a:ext cx="2766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range: 0 - 130,647,238 followers</a:t>
            </a:r>
            <a:endParaRPr sz="1100"/>
          </a:p>
        </p:txBody>
      </p:sp>
      <p:sp>
        <p:nvSpPr>
          <p:cNvPr id="414" name="Google Shape;414;p60"/>
          <p:cNvSpPr txBox="1"/>
          <p:nvPr/>
        </p:nvSpPr>
        <p:spPr>
          <a:xfrm>
            <a:off x="5398400" y="4597275"/>
            <a:ext cx="298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range: 248 - 114,355,774 followers</a:t>
            </a: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1"/>
          <p:cNvSpPr txBox="1"/>
          <p:nvPr/>
        </p:nvSpPr>
        <p:spPr>
          <a:xfrm>
            <a:off x="2458950" y="0"/>
            <a:ext cx="4226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Distribution - Number of tweets</a:t>
            </a:r>
            <a:endParaRPr b="1"/>
          </a:p>
          <a:p>
            <a:pPr indent="0" lvl="0" marL="0" rtl="0" algn="ctr">
              <a:spcBef>
                <a:spcPts val="0"/>
              </a:spcBef>
              <a:spcAft>
                <a:spcPts val="0"/>
              </a:spcAft>
              <a:buNone/>
            </a:pPr>
            <a:r>
              <a:rPr lang="en" sz="1100"/>
              <a:t>f</a:t>
            </a:r>
            <a:r>
              <a:rPr lang="en" sz="1100"/>
              <a:t>rom Feb 1, 2020 to Oct 31, 2021 </a:t>
            </a:r>
            <a:endParaRPr sz="1100"/>
          </a:p>
        </p:txBody>
      </p:sp>
      <p:pic>
        <p:nvPicPr>
          <p:cNvPr id="420" name="Google Shape;420;p61"/>
          <p:cNvPicPr preferRelativeResize="0"/>
          <p:nvPr/>
        </p:nvPicPr>
        <p:blipFill>
          <a:blip r:embed="rId3">
            <a:alphaModFix/>
          </a:blip>
          <a:stretch>
            <a:fillRect/>
          </a:stretch>
        </p:blipFill>
        <p:spPr>
          <a:xfrm>
            <a:off x="5862025" y="536000"/>
            <a:ext cx="2766900" cy="2015890"/>
          </a:xfrm>
          <a:prstGeom prst="rect">
            <a:avLst/>
          </a:prstGeom>
          <a:noFill/>
          <a:ln>
            <a:noFill/>
          </a:ln>
        </p:spPr>
      </p:pic>
      <p:sp>
        <p:nvSpPr>
          <p:cNvPr id="421" name="Google Shape;421;p61"/>
          <p:cNvSpPr txBox="1"/>
          <p:nvPr/>
        </p:nvSpPr>
        <p:spPr>
          <a:xfrm>
            <a:off x="5685813" y="278250"/>
            <a:ext cx="3167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t>Black Influencers/Users</a:t>
            </a:r>
            <a:endParaRPr b="1" sz="1100"/>
          </a:p>
        </p:txBody>
      </p:sp>
      <p:pic>
        <p:nvPicPr>
          <p:cNvPr id="422" name="Google Shape;422;p61"/>
          <p:cNvPicPr preferRelativeResize="0"/>
          <p:nvPr/>
        </p:nvPicPr>
        <p:blipFill>
          <a:blip r:embed="rId4">
            <a:alphaModFix/>
          </a:blip>
          <a:stretch>
            <a:fillRect/>
          </a:stretch>
        </p:blipFill>
        <p:spPr>
          <a:xfrm>
            <a:off x="333875" y="562325"/>
            <a:ext cx="2766900" cy="2036666"/>
          </a:xfrm>
          <a:prstGeom prst="rect">
            <a:avLst/>
          </a:prstGeom>
          <a:noFill/>
          <a:ln>
            <a:noFill/>
          </a:ln>
        </p:spPr>
      </p:pic>
      <p:sp>
        <p:nvSpPr>
          <p:cNvPr id="423" name="Google Shape;423;p61"/>
          <p:cNvSpPr txBox="1"/>
          <p:nvPr/>
        </p:nvSpPr>
        <p:spPr>
          <a:xfrm>
            <a:off x="133475" y="296575"/>
            <a:ext cx="3167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t>Non-black Influencers/Users</a:t>
            </a:r>
            <a:endParaRPr b="1" sz="1100"/>
          </a:p>
        </p:txBody>
      </p:sp>
      <p:sp>
        <p:nvSpPr>
          <p:cNvPr id="424" name="Google Shape;424;p61"/>
          <p:cNvSpPr txBox="1"/>
          <p:nvPr/>
        </p:nvSpPr>
        <p:spPr>
          <a:xfrm>
            <a:off x="5905288" y="2475625"/>
            <a:ext cx="2766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range: 3 - 3070 tweets</a:t>
            </a:r>
            <a:endParaRPr sz="1100"/>
          </a:p>
          <a:p>
            <a:pPr indent="0" lvl="0" marL="0" rtl="0" algn="ctr">
              <a:spcBef>
                <a:spcPts val="0"/>
              </a:spcBef>
              <a:spcAft>
                <a:spcPts val="0"/>
              </a:spcAft>
              <a:buNone/>
            </a:pPr>
            <a:r>
              <a:rPr lang="en" sz="1100"/>
              <a:t>t</a:t>
            </a:r>
            <a:r>
              <a:rPr lang="en" sz="1100"/>
              <a:t>otal: 224,103 tweets</a:t>
            </a:r>
            <a:endParaRPr sz="1100"/>
          </a:p>
        </p:txBody>
      </p:sp>
      <p:sp>
        <p:nvSpPr>
          <p:cNvPr id="425" name="Google Shape;425;p61"/>
          <p:cNvSpPr txBox="1"/>
          <p:nvPr/>
        </p:nvSpPr>
        <p:spPr>
          <a:xfrm>
            <a:off x="271150" y="2559775"/>
            <a:ext cx="2985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range: 9 - </a:t>
            </a:r>
            <a:r>
              <a:rPr lang="en" sz="1100"/>
              <a:t>2864</a:t>
            </a:r>
            <a:r>
              <a:rPr lang="en" sz="1100"/>
              <a:t> tweets</a:t>
            </a:r>
            <a:endParaRPr sz="1100"/>
          </a:p>
          <a:p>
            <a:pPr indent="0" lvl="0" marL="0" rtl="0" algn="ctr">
              <a:spcBef>
                <a:spcPts val="0"/>
              </a:spcBef>
              <a:spcAft>
                <a:spcPts val="0"/>
              </a:spcAft>
              <a:buNone/>
            </a:pPr>
            <a:r>
              <a:rPr lang="en" sz="1100"/>
              <a:t>t</a:t>
            </a:r>
            <a:r>
              <a:rPr lang="en" sz="1100"/>
              <a:t>otal: 117,907 tweets</a:t>
            </a:r>
            <a:endParaRPr sz="1100"/>
          </a:p>
        </p:txBody>
      </p:sp>
      <p:sp>
        <p:nvSpPr>
          <p:cNvPr id="426" name="Google Shape;426;p61"/>
          <p:cNvSpPr txBox="1"/>
          <p:nvPr/>
        </p:nvSpPr>
        <p:spPr>
          <a:xfrm>
            <a:off x="3619075" y="2704525"/>
            <a:ext cx="1994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Gender Distribution </a:t>
            </a:r>
            <a:endParaRPr b="1"/>
          </a:p>
          <a:p>
            <a:pPr indent="0" lvl="0" marL="0" rtl="0" algn="ctr">
              <a:spcBef>
                <a:spcPts val="0"/>
              </a:spcBef>
              <a:spcAft>
                <a:spcPts val="0"/>
              </a:spcAft>
              <a:buNone/>
            </a:pPr>
            <a:r>
              <a:rPr lang="en" sz="1100"/>
              <a:t>(m3inference)</a:t>
            </a:r>
            <a:endParaRPr sz="1100"/>
          </a:p>
        </p:txBody>
      </p:sp>
      <p:pic>
        <p:nvPicPr>
          <p:cNvPr id="427" name="Google Shape;427;p61"/>
          <p:cNvPicPr preferRelativeResize="0"/>
          <p:nvPr/>
        </p:nvPicPr>
        <p:blipFill>
          <a:blip r:embed="rId5">
            <a:alphaModFix/>
          </a:blip>
          <a:stretch>
            <a:fillRect/>
          </a:stretch>
        </p:blipFill>
        <p:spPr>
          <a:xfrm>
            <a:off x="5786575" y="3029763"/>
            <a:ext cx="2917780" cy="2001200"/>
          </a:xfrm>
          <a:prstGeom prst="rect">
            <a:avLst/>
          </a:prstGeom>
          <a:noFill/>
          <a:ln>
            <a:noFill/>
          </a:ln>
        </p:spPr>
      </p:pic>
      <p:pic>
        <p:nvPicPr>
          <p:cNvPr id="428" name="Google Shape;428;p61"/>
          <p:cNvPicPr preferRelativeResize="0"/>
          <p:nvPr/>
        </p:nvPicPr>
        <p:blipFill>
          <a:blip r:embed="rId6">
            <a:alphaModFix/>
          </a:blip>
          <a:stretch>
            <a:fillRect/>
          </a:stretch>
        </p:blipFill>
        <p:spPr>
          <a:xfrm>
            <a:off x="286250" y="3056700"/>
            <a:ext cx="2862137" cy="1963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300"/>
              <a:t>Black Twitter Project Update</a:t>
            </a:r>
            <a:endParaRPr sz="3300"/>
          </a:p>
        </p:txBody>
      </p:sp>
      <p:sp>
        <p:nvSpPr>
          <p:cNvPr id="86" name="Google Shape;86;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12/15/2022</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2" name="Shape 432"/>
        <p:cNvGrpSpPr/>
        <p:nvPr/>
      </p:nvGrpSpPr>
      <p:grpSpPr>
        <a:xfrm>
          <a:off x="0" y="0"/>
          <a:ext cx="0" cy="0"/>
          <a:chOff x="0" y="0"/>
          <a:chExt cx="0" cy="0"/>
        </a:xfrm>
      </p:grpSpPr>
      <p:sp>
        <p:nvSpPr>
          <p:cNvPr id="433" name="Google Shape;433;p62"/>
          <p:cNvSpPr txBox="1"/>
          <p:nvPr/>
        </p:nvSpPr>
        <p:spPr>
          <a:xfrm>
            <a:off x="2458950" y="0"/>
            <a:ext cx="4226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Distribution - Number of tweets</a:t>
            </a:r>
            <a:endParaRPr b="1"/>
          </a:p>
          <a:p>
            <a:pPr indent="0" lvl="0" marL="0" rtl="0" algn="ctr">
              <a:spcBef>
                <a:spcPts val="0"/>
              </a:spcBef>
              <a:spcAft>
                <a:spcPts val="0"/>
              </a:spcAft>
              <a:buNone/>
            </a:pPr>
            <a:r>
              <a:rPr lang="en" sz="1100"/>
              <a:t>from Feb 1, 2020 to Oct 31, 2021 </a:t>
            </a:r>
            <a:endParaRPr sz="1100"/>
          </a:p>
        </p:txBody>
      </p:sp>
      <p:pic>
        <p:nvPicPr>
          <p:cNvPr id="434" name="Google Shape;434;p62"/>
          <p:cNvPicPr preferRelativeResize="0"/>
          <p:nvPr/>
        </p:nvPicPr>
        <p:blipFill>
          <a:blip r:embed="rId3">
            <a:alphaModFix/>
          </a:blip>
          <a:stretch>
            <a:fillRect/>
          </a:stretch>
        </p:blipFill>
        <p:spPr>
          <a:xfrm>
            <a:off x="627575" y="543875"/>
            <a:ext cx="2766900" cy="2015890"/>
          </a:xfrm>
          <a:prstGeom prst="rect">
            <a:avLst/>
          </a:prstGeom>
          <a:noFill/>
          <a:ln>
            <a:noFill/>
          </a:ln>
        </p:spPr>
      </p:pic>
      <p:sp>
        <p:nvSpPr>
          <p:cNvPr id="435" name="Google Shape;435;p62"/>
          <p:cNvSpPr txBox="1"/>
          <p:nvPr/>
        </p:nvSpPr>
        <p:spPr>
          <a:xfrm>
            <a:off x="451363" y="286125"/>
            <a:ext cx="3167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t>Black Influencers/Users</a:t>
            </a:r>
            <a:endParaRPr b="1" sz="1100"/>
          </a:p>
        </p:txBody>
      </p:sp>
      <p:pic>
        <p:nvPicPr>
          <p:cNvPr id="436" name="Google Shape;436;p62"/>
          <p:cNvPicPr preferRelativeResize="0"/>
          <p:nvPr/>
        </p:nvPicPr>
        <p:blipFill>
          <a:blip r:embed="rId4">
            <a:alphaModFix/>
          </a:blip>
          <a:stretch>
            <a:fillRect/>
          </a:stretch>
        </p:blipFill>
        <p:spPr>
          <a:xfrm>
            <a:off x="5717175" y="562325"/>
            <a:ext cx="2766900" cy="2036666"/>
          </a:xfrm>
          <a:prstGeom prst="rect">
            <a:avLst/>
          </a:prstGeom>
          <a:noFill/>
          <a:ln>
            <a:noFill/>
          </a:ln>
        </p:spPr>
      </p:pic>
      <p:sp>
        <p:nvSpPr>
          <p:cNvPr id="437" name="Google Shape;437;p62"/>
          <p:cNvSpPr txBox="1"/>
          <p:nvPr/>
        </p:nvSpPr>
        <p:spPr>
          <a:xfrm>
            <a:off x="5516775" y="296575"/>
            <a:ext cx="3167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t>Non-black Influencers/Users</a:t>
            </a:r>
            <a:endParaRPr b="1" sz="1100"/>
          </a:p>
        </p:txBody>
      </p:sp>
      <p:sp>
        <p:nvSpPr>
          <p:cNvPr id="438" name="Google Shape;438;p62"/>
          <p:cNvSpPr txBox="1"/>
          <p:nvPr/>
        </p:nvSpPr>
        <p:spPr>
          <a:xfrm>
            <a:off x="670838" y="2483500"/>
            <a:ext cx="2766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range: 3 - 3070 tweets</a:t>
            </a:r>
            <a:endParaRPr sz="1100"/>
          </a:p>
          <a:p>
            <a:pPr indent="0" lvl="0" marL="0" rtl="0" algn="ctr">
              <a:spcBef>
                <a:spcPts val="0"/>
              </a:spcBef>
              <a:spcAft>
                <a:spcPts val="0"/>
              </a:spcAft>
              <a:buNone/>
            </a:pPr>
            <a:r>
              <a:rPr lang="en" sz="1100"/>
              <a:t>total: 224,103 tweets</a:t>
            </a:r>
            <a:endParaRPr sz="1100"/>
          </a:p>
        </p:txBody>
      </p:sp>
      <p:sp>
        <p:nvSpPr>
          <p:cNvPr id="439" name="Google Shape;439;p62"/>
          <p:cNvSpPr txBox="1"/>
          <p:nvPr/>
        </p:nvSpPr>
        <p:spPr>
          <a:xfrm>
            <a:off x="5654450" y="2559775"/>
            <a:ext cx="2985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range: 9 - 2864 tweets</a:t>
            </a:r>
            <a:endParaRPr sz="1100"/>
          </a:p>
          <a:p>
            <a:pPr indent="0" lvl="0" marL="0" rtl="0" algn="ctr">
              <a:spcBef>
                <a:spcPts val="0"/>
              </a:spcBef>
              <a:spcAft>
                <a:spcPts val="0"/>
              </a:spcAft>
              <a:buNone/>
            </a:pPr>
            <a:r>
              <a:rPr lang="en" sz="1100"/>
              <a:t>total: 117,907 tweets</a:t>
            </a:r>
            <a:endParaRPr sz="1100"/>
          </a:p>
        </p:txBody>
      </p:sp>
      <p:sp>
        <p:nvSpPr>
          <p:cNvPr id="440" name="Google Shape;440;p62"/>
          <p:cNvSpPr txBox="1"/>
          <p:nvPr/>
        </p:nvSpPr>
        <p:spPr>
          <a:xfrm>
            <a:off x="3619075" y="2704525"/>
            <a:ext cx="1994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Gender Distribution </a:t>
            </a:r>
            <a:endParaRPr b="1"/>
          </a:p>
          <a:p>
            <a:pPr indent="0" lvl="0" marL="0" rtl="0" algn="ctr">
              <a:spcBef>
                <a:spcPts val="0"/>
              </a:spcBef>
              <a:spcAft>
                <a:spcPts val="0"/>
              </a:spcAft>
              <a:buNone/>
            </a:pPr>
            <a:r>
              <a:rPr lang="en" sz="1100"/>
              <a:t>(m3inference)</a:t>
            </a:r>
            <a:endParaRPr sz="1100"/>
          </a:p>
        </p:txBody>
      </p:sp>
      <p:pic>
        <p:nvPicPr>
          <p:cNvPr id="441" name="Google Shape;441;p62"/>
          <p:cNvPicPr preferRelativeResize="0"/>
          <p:nvPr/>
        </p:nvPicPr>
        <p:blipFill>
          <a:blip r:embed="rId5">
            <a:alphaModFix/>
          </a:blip>
          <a:stretch>
            <a:fillRect/>
          </a:stretch>
        </p:blipFill>
        <p:spPr>
          <a:xfrm>
            <a:off x="552125" y="3037638"/>
            <a:ext cx="2917780" cy="2001200"/>
          </a:xfrm>
          <a:prstGeom prst="rect">
            <a:avLst/>
          </a:prstGeom>
          <a:noFill/>
          <a:ln>
            <a:noFill/>
          </a:ln>
        </p:spPr>
      </p:pic>
      <p:pic>
        <p:nvPicPr>
          <p:cNvPr id="442" name="Google Shape;442;p62"/>
          <p:cNvPicPr preferRelativeResize="0"/>
          <p:nvPr/>
        </p:nvPicPr>
        <p:blipFill>
          <a:blip r:embed="rId6">
            <a:alphaModFix/>
          </a:blip>
          <a:stretch>
            <a:fillRect/>
          </a:stretch>
        </p:blipFill>
        <p:spPr>
          <a:xfrm>
            <a:off x="5669550" y="3056700"/>
            <a:ext cx="2862137" cy="19630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63"/>
          <p:cNvPicPr preferRelativeResize="0"/>
          <p:nvPr/>
        </p:nvPicPr>
        <p:blipFill>
          <a:blip r:embed="rId3">
            <a:alphaModFix/>
          </a:blip>
          <a:stretch>
            <a:fillRect/>
          </a:stretch>
        </p:blipFill>
        <p:spPr>
          <a:xfrm>
            <a:off x="256950" y="716875"/>
            <a:ext cx="4119971" cy="4085050"/>
          </a:xfrm>
          <a:prstGeom prst="rect">
            <a:avLst/>
          </a:prstGeom>
          <a:noFill/>
          <a:ln>
            <a:noFill/>
          </a:ln>
        </p:spPr>
      </p:pic>
      <p:sp>
        <p:nvSpPr>
          <p:cNvPr id="448" name="Google Shape;448;p63"/>
          <p:cNvSpPr txBox="1"/>
          <p:nvPr/>
        </p:nvSpPr>
        <p:spPr>
          <a:xfrm>
            <a:off x="318425" y="135900"/>
            <a:ext cx="3962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300 most common hashtags from 97 non-black influencers/users</a:t>
            </a:r>
            <a:endParaRPr/>
          </a:p>
        </p:txBody>
      </p:sp>
      <p:pic>
        <p:nvPicPr>
          <p:cNvPr id="449" name="Google Shape;449;p63"/>
          <p:cNvPicPr preferRelativeResize="0"/>
          <p:nvPr/>
        </p:nvPicPr>
        <p:blipFill>
          <a:blip r:embed="rId4">
            <a:alphaModFix/>
          </a:blip>
          <a:stretch>
            <a:fillRect/>
          </a:stretch>
        </p:blipFill>
        <p:spPr>
          <a:xfrm>
            <a:off x="4572000" y="715825"/>
            <a:ext cx="4085051" cy="4085051"/>
          </a:xfrm>
          <a:prstGeom prst="rect">
            <a:avLst/>
          </a:prstGeom>
          <a:noFill/>
          <a:ln>
            <a:noFill/>
          </a:ln>
        </p:spPr>
      </p:pic>
      <p:sp>
        <p:nvSpPr>
          <p:cNvPr id="450" name="Google Shape;450;p63"/>
          <p:cNvSpPr txBox="1"/>
          <p:nvPr/>
        </p:nvSpPr>
        <p:spPr>
          <a:xfrm>
            <a:off x="4651825" y="135900"/>
            <a:ext cx="3962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300 most common hashtags from 97 black influencers/users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graphicFrame>
        <p:nvGraphicFramePr>
          <p:cNvPr id="455" name="Google Shape;455;p64"/>
          <p:cNvGraphicFramePr/>
          <p:nvPr/>
        </p:nvGraphicFramePr>
        <p:xfrm>
          <a:off x="5653200" y="404975"/>
          <a:ext cx="3000000" cy="3000000"/>
        </p:xfrm>
        <a:graphic>
          <a:graphicData uri="http://schemas.openxmlformats.org/drawingml/2006/table">
            <a:tbl>
              <a:tblPr>
                <a:noFill/>
                <a:tableStyleId>{0E968356-D2D7-4D35-86DA-FE4F4083E1D0}</a:tableStyleId>
              </a:tblPr>
              <a:tblGrid>
                <a:gridCol w="1836000"/>
                <a:gridCol w="638175"/>
              </a:tblGrid>
              <a:tr h="157325">
                <a:tc>
                  <a:txBody>
                    <a:bodyPr/>
                    <a:lstStyle/>
                    <a:p>
                      <a:pPr indent="0" lvl="0" marL="0" rtl="0" algn="l">
                        <a:lnSpc>
                          <a:spcPct val="115000"/>
                        </a:lnSpc>
                        <a:spcBef>
                          <a:spcPts val="0"/>
                        </a:spcBef>
                        <a:spcAft>
                          <a:spcPts val="0"/>
                        </a:spcAft>
                        <a:buNone/>
                      </a:pPr>
                      <a:r>
                        <a:rPr b="1" lang="en" sz="800"/>
                        <a:t>hashtag</a:t>
                      </a:r>
                      <a:endParaRPr b="1"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 sz="800"/>
                        <a:t>count</a:t>
                      </a:r>
                      <a:endParaRPr b="1"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157325">
                <a:tc>
                  <a:txBody>
                    <a:bodyPr/>
                    <a:lstStyle/>
                    <a:p>
                      <a:pPr indent="0" lvl="0" marL="0" rtl="0" algn="l">
                        <a:lnSpc>
                          <a:spcPct val="115000"/>
                        </a:lnSpc>
                        <a:spcBef>
                          <a:spcPts val="0"/>
                        </a:spcBef>
                        <a:spcAft>
                          <a:spcPts val="0"/>
                        </a:spcAft>
                        <a:buNone/>
                      </a:pPr>
                      <a:r>
                        <a:rPr lang="en" sz="800"/>
                        <a:t>MLK</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324</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GeorgeFloyd</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215</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BlackLivesMatter</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211</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TheSuccesspert</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190</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BlackHistoryMonth</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159</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BlackMenInMedicine</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149</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DerekChauvin</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133</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OH11</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100</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BreonnaTaylor</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94</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CorettaScottKing</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68</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Juneteenth</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65</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BlackTwitter</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54</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MLKDay</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53</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BE40under40</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51</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MO01</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43</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SayHerName</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41</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OWNSpotlight</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34</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blackmenexcel</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34</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VoteWarnock</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34</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AGrownManKnows</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34</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TheMahaliaJacksonStory</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33</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1619Project</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33</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TheSpectrumLounge</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33</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DefundThePolice</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33</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racism</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31</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BlackHistoryMaker</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29</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BelovedCommunityTalks</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29</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MichelleObamaPodcast</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29</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BetweenUsAboutUs</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28</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MeharryMade</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28</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DaunteWright</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27</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BLM</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25</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BMXCEL</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25</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antiracism</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25</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BlackWomeninMedicine</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22</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JuneTeenth2021</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21</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CiteBlackWomenSunday</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20</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AhmaudArbery</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19</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JacobBlake</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18</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breathe</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18</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1619project</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17</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HBCU</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16</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WinWithBlackWomen</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16</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BlackWhysMatter</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16</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VoterSuppression</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16</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ImplicitBias</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16</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Nonviolence365</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15</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ElijahMcClain</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15</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BlackGirlMagic</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15</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CiteASista</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15</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MLKonRacism</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15</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blackwomanpower</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14</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antiracism101</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14</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EndPoliceBrutality</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14</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DerekChauvinTrial</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13</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wearethepipeline</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13</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TulsaRaceMassacre</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13</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7325">
                <a:tc>
                  <a:txBody>
                    <a:bodyPr/>
                    <a:lstStyle/>
                    <a:p>
                      <a:pPr indent="0" lvl="0" marL="0" rtl="0" algn="l">
                        <a:lnSpc>
                          <a:spcPct val="115000"/>
                        </a:lnSpc>
                        <a:spcBef>
                          <a:spcPts val="0"/>
                        </a:spcBef>
                        <a:spcAft>
                          <a:spcPts val="0"/>
                        </a:spcAft>
                        <a:buNone/>
                      </a:pPr>
                      <a:r>
                        <a:rPr lang="en" sz="800"/>
                        <a:t>JusticeForGeorgeFloyd</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12</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78875">
                <a:tc>
                  <a:txBody>
                    <a:bodyPr/>
                    <a:lstStyle/>
                    <a:p>
                      <a:pPr indent="0" lvl="0" marL="0" rtl="0" algn="l">
                        <a:lnSpc>
                          <a:spcPct val="115000"/>
                        </a:lnSpc>
                        <a:spcBef>
                          <a:spcPts val="0"/>
                        </a:spcBef>
                        <a:spcAft>
                          <a:spcPts val="0"/>
                        </a:spcAft>
                        <a:buNone/>
                      </a:pPr>
                      <a:r>
                        <a:rPr lang="en" sz="800"/>
                        <a:t>blackdoctorscovid19consortium</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78875">
                <a:tc>
                  <a:txBody>
                    <a:bodyPr/>
                    <a:lstStyle/>
                    <a:p>
                      <a:pPr indent="0" lvl="0" marL="0" rtl="0" algn="l">
                        <a:lnSpc>
                          <a:spcPct val="115000"/>
                        </a:lnSpc>
                        <a:spcBef>
                          <a:spcPts val="0"/>
                        </a:spcBef>
                        <a:spcAft>
                          <a:spcPts val="0"/>
                        </a:spcAft>
                        <a:buNone/>
                      </a:pPr>
                      <a:r>
                        <a:rPr lang="en" sz="800"/>
                        <a:t>Blackdoctorscovid19consortium</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a:t>
                      </a:r>
                      <a:endParaRPr sz="8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456" name="Google Shape;456;p64"/>
          <p:cNvGraphicFramePr/>
          <p:nvPr/>
        </p:nvGraphicFramePr>
        <p:xfrm>
          <a:off x="594275" y="404975"/>
          <a:ext cx="3000000" cy="3000000"/>
        </p:xfrm>
        <a:graphic>
          <a:graphicData uri="http://schemas.openxmlformats.org/drawingml/2006/table">
            <a:tbl>
              <a:tblPr>
                <a:noFill/>
                <a:tableStyleId>{0E968356-D2D7-4D35-86DA-FE4F4083E1D0}</a:tableStyleId>
              </a:tblPr>
              <a:tblGrid>
                <a:gridCol w="1362075"/>
                <a:gridCol w="952500"/>
              </a:tblGrid>
              <a:tr h="161625">
                <a:tc>
                  <a:txBody>
                    <a:bodyPr/>
                    <a:lstStyle/>
                    <a:p>
                      <a:pPr indent="0" lvl="0" marL="0" rtl="0" algn="l">
                        <a:lnSpc>
                          <a:spcPct val="115000"/>
                        </a:lnSpc>
                        <a:spcBef>
                          <a:spcPts val="0"/>
                        </a:spcBef>
                        <a:spcAft>
                          <a:spcPts val="0"/>
                        </a:spcAft>
                        <a:buNone/>
                      </a:pPr>
                      <a:r>
                        <a:rPr b="1" lang="en" sz="800"/>
                        <a:t>hashtag</a:t>
                      </a:r>
                      <a:endParaRPr b="1"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 sz="800"/>
                        <a:t>count</a:t>
                      </a:r>
                      <a:endParaRPr b="1"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161625">
                <a:tc>
                  <a:txBody>
                    <a:bodyPr/>
                    <a:lstStyle/>
                    <a:p>
                      <a:pPr indent="0" lvl="0" marL="0" rtl="0" algn="l">
                        <a:lnSpc>
                          <a:spcPct val="115000"/>
                        </a:lnSpc>
                        <a:spcBef>
                          <a:spcPts val="0"/>
                        </a:spcBef>
                        <a:spcAft>
                          <a:spcPts val="0"/>
                        </a:spcAft>
                        <a:buNone/>
                      </a:pPr>
                      <a:r>
                        <a:rPr lang="en" sz="800"/>
                        <a:t>BlackLivesMatter</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64</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1625">
                <a:tc>
                  <a:txBody>
                    <a:bodyPr/>
                    <a:lstStyle/>
                    <a:p>
                      <a:pPr indent="0" lvl="0" marL="0" rtl="0" algn="l">
                        <a:lnSpc>
                          <a:spcPct val="115000"/>
                        </a:lnSpc>
                        <a:spcBef>
                          <a:spcPts val="0"/>
                        </a:spcBef>
                        <a:spcAft>
                          <a:spcPts val="0"/>
                        </a:spcAft>
                        <a:buNone/>
                      </a:pPr>
                      <a:r>
                        <a:rPr lang="en" sz="800"/>
                        <a:t>Juneteenth</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39</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1625">
                <a:tc>
                  <a:txBody>
                    <a:bodyPr/>
                    <a:lstStyle/>
                    <a:p>
                      <a:pPr indent="0" lvl="0" marL="0" rtl="0" algn="l">
                        <a:lnSpc>
                          <a:spcPct val="115000"/>
                        </a:lnSpc>
                        <a:spcBef>
                          <a:spcPts val="0"/>
                        </a:spcBef>
                        <a:spcAft>
                          <a:spcPts val="0"/>
                        </a:spcAft>
                        <a:buNone/>
                      </a:pPr>
                      <a:r>
                        <a:rPr lang="en" sz="800"/>
                        <a:t>GeorgeFloyd</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22</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1625">
                <a:tc>
                  <a:txBody>
                    <a:bodyPr/>
                    <a:lstStyle/>
                    <a:p>
                      <a:pPr indent="0" lvl="0" marL="0" rtl="0" algn="l">
                        <a:lnSpc>
                          <a:spcPct val="115000"/>
                        </a:lnSpc>
                        <a:spcBef>
                          <a:spcPts val="0"/>
                        </a:spcBef>
                        <a:spcAft>
                          <a:spcPts val="0"/>
                        </a:spcAft>
                        <a:buNone/>
                      </a:pPr>
                      <a:r>
                        <a:rPr lang="en" sz="800"/>
                        <a:t>BreonnaTaylor</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21</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1625">
                <a:tc>
                  <a:txBody>
                    <a:bodyPr/>
                    <a:lstStyle/>
                    <a:p>
                      <a:pPr indent="0" lvl="0" marL="0" rtl="0" algn="l">
                        <a:lnSpc>
                          <a:spcPct val="115000"/>
                        </a:lnSpc>
                        <a:spcBef>
                          <a:spcPts val="0"/>
                        </a:spcBef>
                        <a:spcAft>
                          <a:spcPts val="0"/>
                        </a:spcAft>
                        <a:buNone/>
                      </a:pPr>
                      <a:r>
                        <a:rPr lang="en" sz="800"/>
                        <a:t>DefundThePolice</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19</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1625">
                <a:tc>
                  <a:txBody>
                    <a:bodyPr/>
                    <a:lstStyle/>
                    <a:p>
                      <a:pPr indent="0" lvl="0" marL="0" rtl="0" algn="l">
                        <a:lnSpc>
                          <a:spcPct val="115000"/>
                        </a:lnSpc>
                        <a:spcBef>
                          <a:spcPts val="0"/>
                        </a:spcBef>
                        <a:spcAft>
                          <a:spcPts val="0"/>
                        </a:spcAft>
                        <a:buNone/>
                      </a:pPr>
                      <a:r>
                        <a:rPr lang="en" sz="800"/>
                        <a:t>BlackHistoryMonth</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17</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1625">
                <a:tc>
                  <a:txBody>
                    <a:bodyPr/>
                    <a:lstStyle/>
                    <a:p>
                      <a:pPr indent="0" lvl="0" marL="0" rtl="0" algn="l">
                        <a:lnSpc>
                          <a:spcPct val="115000"/>
                        </a:lnSpc>
                        <a:spcBef>
                          <a:spcPts val="0"/>
                        </a:spcBef>
                        <a:spcAft>
                          <a:spcPts val="0"/>
                        </a:spcAft>
                        <a:buNone/>
                      </a:pPr>
                      <a:r>
                        <a:rPr lang="en" sz="800"/>
                        <a:t>BlackHomesMatter</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16</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77075">
                <a:tc>
                  <a:txBody>
                    <a:bodyPr/>
                    <a:lstStyle/>
                    <a:p>
                      <a:pPr indent="0" lvl="0" marL="0" rtl="0" algn="l">
                        <a:lnSpc>
                          <a:spcPct val="115000"/>
                        </a:lnSpc>
                        <a:spcBef>
                          <a:spcPts val="0"/>
                        </a:spcBef>
                        <a:spcAft>
                          <a:spcPts val="0"/>
                        </a:spcAft>
                        <a:buNone/>
                      </a:pPr>
                      <a:r>
                        <a:rPr lang="en" sz="800"/>
                        <a:t>JusticeForGeorgeFloyd</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10</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1625">
                <a:tc>
                  <a:txBody>
                    <a:bodyPr/>
                    <a:lstStyle/>
                    <a:p>
                      <a:pPr indent="0" lvl="0" marL="0" rtl="0" algn="l">
                        <a:lnSpc>
                          <a:spcPct val="115000"/>
                        </a:lnSpc>
                        <a:spcBef>
                          <a:spcPts val="0"/>
                        </a:spcBef>
                        <a:spcAft>
                          <a:spcPts val="0"/>
                        </a:spcAft>
                        <a:buNone/>
                      </a:pPr>
                      <a:r>
                        <a:rPr lang="en" sz="800"/>
                        <a:t>blacklivesmatter</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10</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1625">
                <a:tc>
                  <a:txBody>
                    <a:bodyPr/>
                    <a:lstStyle/>
                    <a:p>
                      <a:pPr indent="0" lvl="0" marL="0" rtl="0" algn="l">
                        <a:lnSpc>
                          <a:spcPct val="115000"/>
                        </a:lnSpc>
                        <a:spcBef>
                          <a:spcPts val="0"/>
                        </a:spcBef>
                        <a:spcAft>
                          <a:spcPts val="0"/>
                        </a:spcAft>
                        <a:buNone/>
                      </a:pPr>
                      <a:r>
                        <a:rPr lang="en" sz="800"/>
                        <a:t>MLKDay</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8</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77075">
                <a:tc>
                  <a:txBody>
                    <a:bodyPr/>
                    <a:lstStyle/>
                    <a:p>
                      <a:pPr indent="0" lvl="0" marL="0" rtl="0" algn="l">
                        <a:lnSpc>
                          <a:spcPct val="115000"/>
                        </a:lnSpc>
                        <a:spcBef>
                          <a:spcPts val="0"/>
                        </a:spcBef>
                        <a:spcAft>
                          <a:spcPts val="0"/>
                        </a:spcAft>
                        <a:buNone/>
                      </a:pPr>
                      <a:r>
                        <a:rPr lang="en" sz="800"/>
                        <a:t>BlackWomensEqualPayDay</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5</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1625">
                <a:tc>
                  <a:txBody>
                    <a:bodyPr/>
                    <a:lstStyle/>
                    <a:p>
                      <a:pPr indent="0" lvl="0" marL="0" rtl="0" algn="l">
                        <a:lnSpc>
                          <a:spcPct val="115000"/>
                        </a:lnSpc>
                        <a:spcBef>
                          <a:spcPts val="0"/>
                        </a:spcBef>
                        <a:spcAft>
                          <a:spcPts val="0"/>
                        </a:spcAft>
                        <a:buNone/>
                      </a:pPr>
                      <a:r>
                        <a:rPr lang="en" sz="800"/>
                        <a:t>MLK</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4</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1625">
                <a:tc>
                  <a:txBody>
                    <a:bodyPr/>
                    <a:lstStyle/>
                    <a:p>
                      <a:pPr indent="0" lvl="0" marL="0" rtl="0" algn="l">
                        <a:lnSpc>
                          <a:spcPct val="115000"/>
                        </a:lnSpc>
                        <a:spcBef>
                          <a:spcPts val="0"/>
                        </a:spcBef>
                        <a:spcAft>
                          <a:spcPts val="0"/>
                        </a:spcAft>
                        <a:buNone/>
                      </a:pPr>
                      <a:r>
                        <a:rPr lang="en" sz="800"/>
                        <a:t>breonnataylor</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3</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77075">
                <a:tc>
                  <a:txBody>
                    <a:bodyPr/>
                    <a:lstStyle/>
                    <a:p>
                      <a:pPr indent="0" lvl="0" marL="0" rtl="0" algn="l">
                        <a:lnSpc>
                          <a:spcPct val="115000"/>
                        </a:lnSpc>
                        <a:spcBef>
                          <a:spcPts val="0"/>
                        </a:spcBef>
                        <a:spcAft>
                          <a:spcPts val="0"/>
                        </a:spcAft>
                        <a:buNone/>
                      </a:pPr>
                      <a:r>
                        <a:rPr lang="en" sz="800"/>
                        <a:t>BlackMaternalHealthWeek</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3</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1625">
                <a:tc>
                  <a:txBody>
                    <a:bodyPr/>
                    <a:lstStyle/>
                    <a:p>
                      <a:pPr indent="0" lvl="0" marL="0" rtl="0" algn="l">
                        <a:lnSpc>
                          <a:spcPct val="115000"/>
                        </a:lnSpc>
                        <a:spcBef>
                          <a:spcPts val="0"/>
                        </a:spcBef>
                        <a:spcAft>
                          <a:spcPts val="0"/>
                        </a:spcAft>
                        <a:buNone/>
                      </a:pPr>
                      <a:r>
                        <a:rPr lang="en" sz="800"/>
                        <a:t>StrikeForBlackLives</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3</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1625">
                <a:tc>
                  <a:txBody>
                    <a:bodyPr/>
                    <a:lstStyle/>
                    <a:p>
                      <a:pPr indent="0" lvl="0" marL="0" rtl="0" algn="l">
                        <a:lnSpc>
                          <a:spcPct val="115000"/>
                        </a:lnSpc>
                        <a:spcBef>
                          <a:spcPts val="0"/>
                        </a:spcBef>
                        <a:spcAft>
                          <a:spcPts val="0"/>
                        </a:spcAft>
                        <a:buNone/>
                      </a:pPr>
                      <a:r>
                        <a:rPr lang="en" sz="800"/>
                        <a:t>DerekChauvinTrial</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3</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1625">
                <a:tc>
                  <a:txBody>
                    <a:bodyPr/>
                    <a:lstStyle/>
                    <a:p>
                      <a:pPr indent="0" lvl="0" marL="0" rtl="0" algn="l">
                        <a:lnSpc>
                          <a:spcPct val="115000"/>
                        </a:lnSpc>
                        <a:spcBef>
                          <a:spcPts val="0"/>
                        </a:spcBef>
                        <a:spcAft>
                          <a:spcPts val="0"/>
                        </a:spcAft>
                        <a:buNone/>
                      </a:pPr>
                      <a:r>
                        <a:rPr lang="en" sz="800"/>
                        <a:t>JusticeForBreonna</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3</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1625">
                <a:tc>
                  <a:txBody>
                    <a:bodyPr/>
                    <a:lstStyle/>
                    <a:p>
                      <a:pPr indent="0" lvl="0" marL="0" rtl="0" algn="l">
                        <a:lnSpc>
                          <a:spcPct val="115000"/>
                        </a:lnSpc>
                        <a:spcBef>
                          <a:spcPts val="0"/>
                        </a:spcBef>
                        <a:spcAft>
                          <a:spcPts val="0"/>
                        </a:spcAft>
                        <a:buNone/>
                      </a:pPr>
                      <a:r>
                        <a:rPr lang="en" sz="800"/>
                        <a:t>TulsaRaceMassacre</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3</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1625">
                <a:tc>
                  <a:txBody>
                    <a:bodyPr/>
                    <a:lstStyle/>
                    <a:p>
                      <a:pPr indent="0" lvl="0" marL="0" rtl="0" algn="l">
                        <a:lnSpc>
                          <a:spcPct val="115000"/>
                        </a:lnSpc>
                        <a:spcBef>
                          <a:spcPts val="0"/>
                        </a:spcBef>
                        <a:spcAft>
                          <a:spcPts val="0"/>
                        </a:spcAft>
                        <a:buNone/>
                      </a:pPr>
                      <a:r>
                        <a:rPr lang="en" sz="800"/>
                        <a:t>georgefloyd</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1625">
                <a:tc>
                  <a:txBody>
                    <a:bodyPr/>
                    <a:lstStyle/>
                    <a:p>
                      <a:pPr indent="0" lvl="0" marL="0" rtl="0" algn="l">
                        <a:lnSpc>
                          <a:spcPct val="115000"/>
                        </a:lnSpc>
                        <a:spcBef>
                          <a:spcPts val="0"/>
                        </a:spcBef>
                        <a:spcAft>
                          <a:spcPts val="0"/>
                        </a:spcAft>
                        <a:buNone/>
                      </a:pPr>
                      <a:r>
                        <a:rPr lang="en" sz="800"/>
                        <a:t>policebrutality</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1625">
                <a:tc>
                  <a:txBody>
                    <a:bodyPr/>
                    <a:lstStyle/>
                    <a:p>
                      <a:pPr indent="0" lvl="0" marL="0" rtl="0" algn="l">
                        <a:lnSpc>
                          <a:spcPct val="115000"/>
                        </a:lnSpc>
                        <a:spcBef>
                          <a:spcPts val="0"/>
                        </a:spcBef>
                        <a:spcAft>
                          <a:spcPts val="0"/>
                        </a:spcAft>
                        <a:buNone/>
                      </a:pPr>
                      <a:r>
                        <a:rPr lang="en" sz="800"/>
                        <a:t>BlackLivesMattter</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77075">
                <a:tc>
                  <a:txBody>
                    <a:bodyPr/>
                    <a:lstStyle/>
                    <a:p>
                      <a:pPr indent="0" lvl="0" marL="0" rtl="0" algn="l">
                        <a:lnSpc>
                          <a:spcPct val="115000"/>
                        </a:lnSpc>
                        <a:spcBef>
                          <a:spcPts val="0"/>
                        </a:spcBef>
                        <a:spcAft>
                          <a:spcPts val="0"/>
                        </a:spcAft>
                        <a:buNone/>
                      </a:pPr>
                      <a:r>
                        <a:rPr lang="en" sz="800"/>
                        <a:t>JusticeForBreonnaTaylor</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77075">
                <a:tc>
                  <a:txBody>
                    <a:bodyPr/>
                    <a:lstStyle/>
                    <a:p>
                      <a:pPr indent="0" lvl="0" marL="0" rtl="0" algn="l">
                        <a:lnSpc>
                          <a:spcPct val="115000"/>
                        </a:lnSpc>
                        <a:spcBef>
                          <a:spcPts val="0"/>
                        </a:spcBef>
                        <a:spcAft>
                          <a:spcPts val="0"/>
                        </a:spcAft>
                        <a:buNone/>
                      </a:pPr>
                      <a:r>
                        <a:rPr lang="en" sz="800"/>
                        <a:t>BlackWomensEqualPay</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1625">
                <a:tc>
                  <a:txBody>
                    <a:bodyPr/>
                    <a:lstStyle/>
                    <a:p>
                      <a:pPr indent="0" lvl="0" marL="0" rtl="0" algn="l">
                        <a:lnSpc>
                          <a:spcPct val="115000"/>
                        </a:lnSpc>
                        <a:spcBef>
                          <a:spcPts val="0"/>
                        </a:spcBef>
                        <a:spcAft>
                          <a:spcPts val="0"/>
                        </a:spcAft>
                        <a:buNone/>
                      </a:pPr>
                      <a:r>
                        <a:rPr lang="en" sz="800"/>
                        <a:t>BREONNATAYLOR</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77075">
                <a:tc>
                  <a:txBody>
                    <a:bodyPr/>
                    <a:lstStyle/>
                    <a:p>
                      <a:pPr indent="0" lvl="0" marL="0" rtl="0" algn="l">
                        <a:lnSpc>
                          <a:spcPct val="115000"/>
                        </a:lnSpc>
                        <a:spcBef>
                          <a:spcPts val="0"/>
                        </a:spcBef>
                        <a:spcAft>
                          <a:spcPts val="0"/>
                        </a:spcAft>
                        <a:buNone/>
                      </a:pPr>
                      <a:r>
                        <a:rPr lang="en" sz="800"/>
                        <a:t>NationalBlackVoterDay</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1625">
                <a:tc>
                  <a:txBody>
                    <a:bodyPr/>
                    <a:lstStyle/>
                    <a:p>
                      <a:pPr indent="0" lvl="0" marL="0" rtl="0" algn="l">
                        <a:lnSpc>
                          <a:spcPct val="115000"/>
                        </a:lnSpc>
                        <a:spcBef>
                          <a:spcPts val="0"/>
                        </a:spcBef>
                        <a:spcAft>
                          <a:spcPts val="0"/>
                        </a:spcAft>
                        <a:buNone/>
                      </a:pPr>
                      <a:r>
                        <a:rPr lang="en" sz="800"/>
                        <a:t>BirthdayForBreonna</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1625">
                <a:tc>
                  <a:txBody>
                    <a:bodyPr/>
                    <a:lstStyle/>
                    <a:p>
                      <a:pPr indent="0" lvl="0" marL="0" rtl="0" algn="l">
                        <a:lnSpc>
                          <a:spcPct val="115000"/>
                        </a:lnSpc>
                        <a:spcBef>
                          <a:spcPts val="0"/>
                        </a:spcBef>
                        <a:spcAft>
                          <a:spcPts val="0"/>
                        </a:spcAft>
                        <a:buNone/>
                      </a:pPr>
                      <a:r>
                        <a:rPr lang="en" sz="800"/>
                        <a:t>JusticeForGeorge</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800"/>
                        <a:t>2</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57" name="Google Shape;457;p64"/>
          <p:cNvSpPr txBox="1"/>
          <p:nvPr/>
        </p:nvSpPr>
        <p:spPr>
          <a:xfrm>
            <a:off x="3097825" y="4674725"/>
            <a:ext cx="2366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a:t>
            </a:r>
            <a:r>
              <a:rPr lang="en" sz="900"/>
              <a:t>h</a:t>
            </a:r>
            <a:r>
              <a:rPr lang="en" sz="900"/>
              <a:t>ashtags that have count &gt; 1 are shown</a:t>
            </a:r>
            <a:endParaRPr sz="900"/>
          </a:p>
        </p:txBody>
      </p:sp>
      <p:sp>
        <p:nvSpPr>
          <p:cNvPr id="458" name="Google Shape;458;p64"/>
          <p:cNvSpPr txBox="1"/>
          <p:nvPr/>
        </p:nvSpPr>
        <p:spPr>
          <a:xfrm>
            <a:off x="-142225" y="-25225"/>
            <a:ext cx="4610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p</a:t>
            </a:r>
            <a:r>
              <a:rPr lang="en" sz="1100"/>
              <a:t>otentially </a:t>
            </a:r>
            <a:r>
              <a:rPr lang="en" sz="1100"/>
              <a:t>b</a:t>
            </a:r>
            <a:r>
              <a:rPr lang="en" sz="1100"/>
              <a:t>lack-related hashtags from 97 non-black influencers/users*</a:t>
            </a:r>
            <a:endParaRPr sz="1100"/>
          </a:p>
        </p:txBody>
      </p:sp>
      <p:sp>
        <p:nvSpPr>
          <p:cNvPr id="459" name="Google Shape;459;p64"/>
          <p:cNvSpPr txBox="1"/>
          <p:nvPr/>
        </p:nvSpPr>
        <p:spPr>
          <a:xfrm>
            <a:off x="4572000" y="-8400"/>
            <a:ext cx="4457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potentially black-related hashtags from 97 black influencers/users*</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5"/>
          <p:cNvSpPr txBox="1"/>
          <p:nvPr/>
        </p:nvSpPr>
        <p:spPr>
          <a:xfrm>
            <a:off x="540000" y="475075"/>
            <a:ext cx="3163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a:t>
            </a:r>
            <a:r>
              <a:rPr lang="en" sz="1200"/>
              <a:t>otentially b</a:t>
            </a:r>
            <a:r>
              <a:rPr lang="en" sz="1200"/>
              <a:t>lack-related keywords used by 97 non-black influencers in tweets*</a:t>
            </a:r>
            <a:endParaRPr sz="1200"/>
          </a:p>
        </p:txBody>
      </p:sp>
      <p:sp>
        <p:nvSpPr>
          <p:cNvPr id="465" name="Google Shape;465;p65"/>
          <p:cNvSpPr txBox="1"/>
          <p:nvPr/>
        </p:nvSpPr>
        <p:spPr>
          <a:xfrm>
            <a:off x="5204238" y="62700"/>
            <a:ext cx="3163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a:t>
            </a:r>
            <a:r>
              <a:rPr lang="en" sz="1200"/>
              <a:t>otentially </a:t>
            </a:r>
            <a:r>
              <a:rPr lang="en" sz="1200"/>
              <a:t>black-related keywords used by 97 black influencers in tweets</a:t>
            </a:r>
            <a:endParaRPr sz="1200"/>
          </a:p>
        </p:txBody>
      </p:sp>
      <p:sp>
        <p:nvSpPr>
          <p:cNvPr id="466" name="Google Shape;466;p65"/>
          <p:cNvSpPr txBox="1"/>
          <p:nvPr/>
        </p:nvSpPr>
        <p:spPr>
          <a:xfrm>
            <a:off x="453300" y="4160100"/>
            <a:ext cx="4062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t>
            </a:r>
            <a:r>
              <a:rPr lang="en" sz="1000"/>
              <a:t>s</a:t>
            </a:r>
            <a:r>
              <a:rPr lang="en" sz="1000"/>
              <a:t>kin color icons might not be directly black-related since people of other ethnic groups use similar skin tones for their emoticons as well </a:t>
            </a:r>
            <a:r>
              <a:rPr lang="en" sz="1000">
                <a:solidFill>
                  <a:schemeClr val="dk1"/>
                </a:solidFill>
              </a:rPr>
              <a:t>(e.g. people of South Asian, Middle Eastern, Hispanic, etc. ethnic groups)</a:t>
            </a:r>
            <a:endParaRPr sz="1000"/>
          </a:p>
        </p:txBody>
      </p:sp>
      <p:graphicFrame>
        <p:nvGraphicFramePr>
          <p:cNvPr id="467" name="Google Shape;467;p65"/>
          <p:cNvGraphicFramePr/>
          <p:nvPr/>
        </p:nvGraphicFramePr>
        <p:xfrm>
          <a:off x="5404850" y="540600"/>
          <a:ext cx="3000000" cy="3000000"/>
        </p:xfrm>
        <a:graphic>
          <a:graphicData uri="http://schemas.openxmlformats.org/drawingml/2006/table">
            <a:tbl>
              <a:tblPr>
                <a:noFill/>
                <a:tableStyleId>{0E968356-D2D7-4D35-86DA-FE4F4083E1D0}</a:tableStyleId>
              </a:tblPr>
              <a:tblGrid>
                <a:gridCol w="1781175"/>
                <a:gridCol w="952500"/>
              </a:tblGrid>
              <a:tr h="209550">
                <a:tc>
                  <a:txBody>
                    <a:bodyPr/>
                    <a:lstStyle/>
                    <a:p>
                      <a:pPr indent="0" lvl="0" marL="0" rtl="0" algn="l">
                        <a:lnSpc>
                          <a:spcPct val="115000"/>
                        </a:lnSpc>
                        <a:spcBef>
                          <a:spcPts val="0"/>
                        </a:spcBef>
                        <a:spcAft>
                          <a:spcPts val="0"/>
                        </a:spcAft>
                        <a:buNone/>
                      </a:pPr>
                      <a:r>
                        <a:rPr b="1" lang="en" sz="1000"/>
                        <a:t>word_token</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000"/>
                        <a:t>count</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209550">
                <a:tc>
                  <a:txBody>
                    <a:bodyPr/>
                    <a:lstStyle/>
                    <a:p>
                      <a:pPr indent="0" lvl="0" marL="0" rtl="0" algn="l">
                        <a:lnSpc>
                          <a:spcPct val="115000"/>
                        </a:lnSpc>
                        <a:spcBef>
                          <a:spcPts val="0"/>
                        </a:spcBef>
                        <a:spcAft>
                          <a:spcPts val="0"/>
                        </a:spcAft>
                        <a:buNone/>
                      </a:pPr>
                      <a:r>
                        <a:rPr lang="en" sz="1000"/>
                        <a:t>black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11212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lang="en" sz="1000"/>
                        <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9118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lang="en" sz="1000"/>
                        <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2120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8600">
                <a:tc>
                  <a:txBody>
                    <a:bodyPr/>
                    <a:lstStyle/>
                    <a:p>
                      <a:pPr indent="0" lvl="0" marL="0" rtl="0" algn="l">
                        <a:lnSpc>
                          <a:spcPct val="115000"/>
                        </a:lnSpc>
                        <a:spcBef>
                          <a:spcPts val="0"/>
                        </a:spcBef>
                        <a:spcAft>
                          <a:spcPts val="0"/>
                        </a:spcAft>
                        <a:buNone/>
                      </a:pPr>
                      <a:r>
                        <a:rPr lang="en" sz="1000"/>
                        <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1756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niggas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438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nigga</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438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black-owned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135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anti-black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blackness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88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blacks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70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anti-blackness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non-black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black-majority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antiblack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black-led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nonblack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majority-black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blackstreamlive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black-ish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blackgirlnerds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468" name="Google Shape;468;p65"/>
          <p:cNvGraphicFramePr/>
          <p:nvPr/>
        </p:nvGraphicFramePr>
        <p:xfrm>
          <a:off x="1169400" y="976300"/>
          <a:ext cx="3000000" cy="3000000"/>
        </p:xfrm>
        <a:graphic>
          <a:graphicData uri="http://schemas.openxmlformats.org/drawingml/2006/table">
            <a:tbl>
              <a:tblPr>
                <a:noFill/>
                <a:tableStyleId>{0E968356-D2D7-4D35-86DA-FE4F4083E1D0}</a:tableStyleId>
              </a:tblPr>
              <a:tblGrid>
                <a:gridCol w="952500"/>
                <a:gridCol w="952500"/>
              </a:tblGrid>
              <a:tr h="209550">
                <a:tc>
                  <a:txBody>
                    <a:bodyPr/>
                    <a:lstStyle/>
                    <a:p>
                      <a:pPr indent="0" lvl="0" marL="0" rtl="0" algn="l">
                        <a:lnSpc>
                          <a:spcPct val="115000"/>
                        </a:lnSpc>
                        <a:spcBef>
                          <a:spcPts val="0"/>
                        </a:spcBef>
                        <a:spcAft>
                          <a:spcPts val="0"/>
                        </a:spcAft>
                        <a:buNone/>
                      </a:pPr>
                      <a:r>
                        <a:rPr b="1" lang="en" sz="1100"/>
                        <a:t>word_token</a:t>
                      </a:r>
                      <a:endParaRPr b="1"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 sz="1100"/>
                        <a:t>count</a:t>
                      </a:r>
                      <a:endParaRPr b="1"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200025">
                <a:tc>
                  <a:txBody>
                    <a:bodyPr/>
                    <a:lstStyle/>
                    <a:p>
                      <a:pPr indent="0" lvl="0" marL="0" rtl="0" algn="l">
                        <a:lnSpc>
                          <a:spcPct val="115000"/>
                        </a:lnSpc>
                        <a:spcBef>
                          <a:spcPts val="0"/>
                        </a:spcBef>
                        <a:spcAft>
                          <a:spcPts val="0"/>
                        </a:spcAft>
                        <a:buNone/>
                      </a:pPr>
                      <a:r>
                        <a:rPr lang="en" sz="1000"/>
                        <a:t>black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1182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000"/>
                        <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373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000"/>
                        <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129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000"/>
                        <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blacks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black-owned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blackface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nonblack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black-led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anti-black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anti-blackness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antiblackness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black-business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majority-black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graphicFrame>
        <p:nvGraphicFramePr>
          <p:cNvPr id="473" name="Google Shape;473;p66"/>
          <p:cNvGraphicFramePr/>
          <p:nvPr/>
        </p:nvGraphicFramePr>
        <p:xfrm>
          <a:off x="1213275" y="61913"/>
          <a:ext cx="3000000" cy="3000000"/>
        </p:xfrm>
        <a:graphic>
          <a:graphicData uri="http://schemas.openxmlformats.org/drawingml/2006/table">
            <a:tbl>
              <a:tblPr>
                <a:noFill/>
                <a:tableStyleId>{0E968356-D2D7-4D35-86DA-FE4F4083E1D0}</a:tableStyleId>
              </a:tblPr>
              <a:tblGrid>
                <a:gridCol w="705450"/>
                <a:gridCol w="692525"/>
              </a:tblGrid>
              <a:tr h="158550">
                <a:tc>
                  <a:txBody>
                    <a:bodyPr/>
                    <a:lstStyle/>
                    <a:p>
                      <a:pPr indent="0" lvl="0" marL="0" rtl="0" algn="l">
                        <a:lnSpc>
                          <a:spcPct val="115000"/>
                        </a:lnSpc>
                        <a:spcBef>
                          <a:spcPts val="0"/>
                        </a:spcBef>
                        <a:spcAft>
                          <a:spcPts val="0"/>
                        </a:spcAft>
                        <a:buNone/>
                      </a:pPr>
                      <a:r>
                        <a:rPr b="1" lang="en" sz="700"/>
                        <a:t>word_token</a:t>
                      </a:r>
                      <a:endParaRPr b="1"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00"/>
                        <a:t>count</a:t>
                      </a:r>
                      <a:endParaRPr b="1"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0B3B2"/>
                    </a:solidFill>
                  </a:tcPr>
                </a:tc>
              </a:tr>
              <a:tr h="158550">
                <a:tc>
                  <a:txBody>
                    <a:bodyPr/>
                    <a:lstStyle/>
                    <a:p>
                      <a:pPr indent="0" lvl="0" marL="0" rtl="0" algn="l">
                        <a:lnSpc>
                          <a:spcPct val="115000"/>
                        </a:lnSpc>
                        <a:spcBef>
                          <a:spcPts val="0"/>
                        </a:spcBef>
                        <a:spcAft>
                          <a:spcPts val="0"/>
                        </a:spcAft>
                        <a:buNone/>
                      </a:pPr>
                      <a:r>
                        <a:rPr lang="en" sz="700"/>
                        <a:t>health</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10</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father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9</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mom</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9</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account</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8</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people</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8</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senator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7</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american</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7</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official</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7</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husband</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7</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director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6</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professor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6</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proud</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5</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author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5</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public</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5</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love</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5</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analyst</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governor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tweets</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views</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medical</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chief</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chair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member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wife</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advocate</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host</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book</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house</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3</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grandfather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3</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50">
                <a:tc>
                  <a:txBody>
                    <a:bodyPr/>
                    <a:lstStyle/>
                    <a:p>
                      <a:pPr indent="0" lvl="0" marL="0" rtl="0" algn="l">
                        <a:lnSpc>
                          <a:spcPct val="115000"/>
                        </a:lnSpc>
                        <a:spcBef>
                          <a:spcPts val="0"/>
                        </a:spcBef>
                        <a:spcAft>
                          <a:spcPts val="0"/>
                        </a:spcAft>
                        <a:buNone/>
                      </a:pPr>
                      <a:r>
                        <a:rPr lang="en" sz="700"/>
                        <a:t>md</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3</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74" name="Google Shape;474;p66"/>
          <p:cNvSpPr txBox="1"/>
          <p:nvPr/>
        </p:nvSpPr>
        <p:spPr>
          <a:xfrm>
            <a:off x="44600" y="1681175"/>
            <a:ext cx="1149300" cy="193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Top 30 most occurring tokens in biographies of 92* non-black influencers</a:t>
            </a:r>
            <a:endParaRPr sz="1200"/>
          </a:p>
          <a:p>
            <a:pPr indent="0" lvl="0" marL="0" rtl="0" algn="ctr">
              <a:spcBef>
                <a:spcPts val="0"/>
              </a:spcBef>
              <a:spcAft>
                <a:spcPts val="0"/>
              </a:spcAft>
              <a:buNone/>
            </a:pPr>
            <a:r>
              <a:rPr lang="en" sz="1200"/>
              <a:t>(not including mentions)</a:t>
            </a:r>
            <a:endParaRPr sz="1200"/>
          </a:p>
          <a:p>
            <a:pPr indent="0" lvl="0" marL="0" rtl="0" algn="ctr">
              <a:spcBef>
                <a:spcPts val="0"/>
              </a:spcBef>
              <a:spcAft>
                <a:spcPts val="0"/>
              </a:spcAft>
              <a:buNone/>
            </a:pPr>
            <a:r>
              <a:rPr lang="en" sz="900"/>
              <a:t>* 5 of them do not have biography</a:t>
            </a:r>
            <a:endParaRPr sz="900"/>
          </a:p>
        </p:txBody>
      </p:sp>
      <p:sp>
        <p:nvSpPr>
          <p:cNvPr id="475" name="Google Shape;475;p66"/>
          <p:cNvSpPr txBox="1"/>
          <p:nvPr/>
        </p:nvSpPr>
        <p:spPr>
          <a:xfrm>
            <a:off x="2696525" y="2250725"/>
            <a:ext cx="1306800" cy="800400"/>
          </a:xfrm>
          <a:prstGeom prst="rect">
            <a:avLst/>
          </a:prstGeom>
          <a:solidFill>
            <a:srgbClr val="EFEFE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none found in the biographies of non-black influencers</a:t>
            </a:r>
            <a:endParaRPr sz="1000"/>
          </a:p>
        </p:txBody>
      </p:sp>
      <p:graphicFrame>
        <p:nvGraphicFramePr>
          <p:cNvPr id="476" name="Google Shape;476;p66"/>
          <p:cNvGraphicFramePr/>
          <p:nvPr/>
        </p:nvGraphicFramePr>
        <p:xfrm>
          <a:off x="6588500" y="58500"/>
          <a:ext cx="3000000" cy="3000000"/>
        </p:xfrm>
        <a:graphic>
          <a:graphicData uri="http://schemas.openxmlformats.org/drawingml/2006/table">
            <a:tbl>
              <a:tblPr>
                <a:noFill/>
                <a:tableStyleId>{0E968356-D2D7-4D35-86DA-FE4F4083E1D0}</a:tableStyleId>
              </a:tblPr>
              <a:tblGrid>
                <a:gridCol w="817775"/>
                <a:gridCol w="429775"/>
              </a:tblGrid>
              <a:tr h="158500">
                <a:tc>
                  <a:txBody>
                    <a:bodyPr/>
                    <a:lstStyle/>
                    <a:p>
                      <a:pPr indent="0" lvl="0" marL="0" rtl="0" algn="l">
                        <a:lnSpc>
                          <a:spcPct val="115000"/>
                        </a:lnSpc>
                        <a:spcBef>
                          <a:spcPts val="0"/>
                        </a:spcBef>
                        <a:spcAft>
                          <a:spcPts val="0"/>
                        </a:spcAft>
                        <a:buNone/>
                      </a:pPr>
                      <a:r>
                        <a:rPr b="1" lang="en" sz="700"/>
                        <a:t>word_token</a:t>
                      </a:r>
                      <a:endParaRPr b="1"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700"/>
                        <a:t>count</a:t>
                      </a:r>
                      <a:endParaRPr b="1"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0B3B2"/>
                    </a:solidFill>
                  </a:tcPr>
                </a:tc>
              </a:tr>
              <a:tr h="158500">
                <a:tc>
                  <a:txBody>
                    <a:bodyPr/>
                    <a:lstStyle/>
                    <a:p>
                      <a:pPr indent="0" lvl="0" marL="0" rtl="0" algn="l">
                        <a:lnSpc>
                          <a:spcPct val="115000"/>
                        </a:lnSpc>
                        <a:spcBef>
                          <a:spcPts val="0"/>
                        </a:spcBef>
                        <a:spcAft>
                          <a:spcPts val="0"/>
                        </a:spcAft>
                        <a:buNone/>
                      </a:pPr>
                      <a:r>
                        <a:rPr lang="en" sz="700"/>
                        <a:t>writer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14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author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9</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former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7</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director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7</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founder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7</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podcast</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6</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producer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6</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ig</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6</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black</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6</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prof</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5</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senior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5</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editor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5</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actor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5</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contributor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5</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politics</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justice</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alum</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mom</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views</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la</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ceo</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host</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chair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creator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tweets</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co-founder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health</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co-host</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advocate</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8500">
                <a:tc>
                  <a:txBody>
                    <a:bodyPr/>
                    <a:lstStyle/>
                    <a:p>
                      <a:pPr indent="0" lvl="0" marL="0" rtl="0" algn="l">
                        <a:lnSpc>
                          <a:spcPct val="115000"/>
                        </a:lnSpc>
                        <a:spcBef>
                          <a:spcPts val="0"/>
                        </a:spcBef>
                        <a:spcAft>
                          <a:spcPts val="0"/>
                        </a:spcAft>
                        <a:buNone/>
                      </a:pPr>
                      <a:r>
                        <a:rPr lang="en" sz="700"/>
                        <a:t>professor</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4</a:t>
                      </a:r>
                      <a:endParaRPr sz="7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77" name="Google Shape;477;p66"/>
          <p:cNvSpPr txBox="1"/>
          <p:nvPr/>
        </p:nvSpPr>
        <p:spPr>
          <a:xfrm>
            <a:off x="7826525" y="1789350"/>
            <a:ext cx="1149300" cy="193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Top 30 most occurring tokens in biographies of 93* black influencers</a:t>
            </a:r>
            <a:endParaRPr sz="1200"/>
          </a:p>
          <a:p>
            <a:pPr indent="0" lvl="0" marL="0" rtl="0" algn="ctr">
              <a:spcBef>
                <a:spcPts val="0"/>
              </a:spcBef>
              <a:spcAft>
                <a:spcPts val="0"/>
              </a:spcAft>
              <a:buNone/>
            </a:pPr>
            <a:r>
              <a:rPr lang="en" sz="1200"/>
              <a:t>(not including mentions)</a:t>
            </a:r>
            <a:endParaRPr sz="1200"/>
          </a:p>
          <a:p>
            <a:pPr indent="0" lvl="0" marL="0" rtl="0" algn="ctr">
              <a:spcBef>
                <a:spcPts val="0"/>
              </a:spcBef>
              <a:spcAft>
                <a:spcPts val="0"/>
              </a:spcAft>
              <a:buNone/>
            </a:pPr>
            <a:r>
              <a:rPr lang="en" sz="900"/>
              <a:t>* 4 of them do not have biography</a:t>
            </a:r>
            <a:endParaRPr sz="900"/>
          </a:p>
        </p:txBody>
      </p:sp>
      <p:graphicFrame>
        <p:nvGraphicFramePr>
          <p:cNvPr id="478" name="Google Shape;478;p66"/>
          <p:cNvGraphicFramePr/>
          <p:nvPr/>
        </p:nvGraphicFramePr>
        <p:xfrm>
          <a:off x="4481225" y="1304938"/>
          <a:ext cx="3000000" cy="3000000"/>
        </p:xfrm>
        <a:graphic>
          <a:graphicData uri="http://schemas.openxmlformats.org/drawingml/2006/table">
            <a:tbl>
              <a:tblPr>
                <a:noFill/>
                <a:tableStyleId>{0E968356-D2D7-4D35-86DA-FE4F4083E1D0}</a:tableStyleId>
              </a:tblPr>
              <a:tblGrid>
                <a:gridCol w="1424100"/>
                <a:gridCol w="586625"/>
              </a:tblGrid>
              <a:tr h="209550">
                <a:tc>
                  <a:txBody>
                    <a:bodyPr/>
                    <a:lstStyle/>
                    <a:p>
                      <a:pPr indent="0" lvl="0" marL="0" rtl="0" algn="l">
                        <a:lnSpc>
                          <a:spcPct val="115000"/>
                        </a:lnSpc>
                        <a:spcBef>
                          <a:spcPts val="0"/>
                        </a:spcBef>
                        <a:spcAft>
                          <a:spcPts val="0"/>
                        </a:spcAft>
                        <a:buNone/>
                      </a:pPr>
                      <a:r>
                        <a:rPr b="1" lang="en" sz="900"/>
                        <a:t>word_token</a:t>
                      </a:r>
                      <a:endParaRPr b="1"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900"/>
                        <a:t>count</a:t>
                      </a:r>
                      <a:endParaRPr b="1"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0B3B2"/>
                    </a:solidFill>
                  </a:tcPr>
                </a:tc>
              </a:tr>
              <a:tr h="209550">
                <a:tc>
                  <a:txBody>
                    <a:bodyPr/>
                    <a:lstStyle/>
                    <a:p>
                      <a:pPr indent="0" lvl="0" marL="0" rtl="0" algn="l">
                        <a:lnSpc>
                          <a:spcPct val="115000"/>
                        </a:lnSpc>
                        <a:spcBef>
                          <a:spcPts val="0"/>
                        </a:spcBef>
                        <a:spcAft>
                          <a:spcPts val="0"/>
                        </a:spcAft>
                        <a:buNone/>
                      </a:pPr>
                      <a:r>
                        <a:rPr lang="en" sz="900"/>
                        <a:t>black</a:t>
                      </a:r>
                      <a:endParaRPr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6</a:t>
                      </a:r>
                      <a:endParaRPr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900"/>
                        <a:t>#africology</a:t>
                      </a:r>
                      <a:endParaRPr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900"/>
                        <a:t>#wakandaforever</a:t>
                      </a:r>
                      <a:endParaRPr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900"/>
                        <a:t>#blackwomeninmedicine</a:t>
                      </a:r>
                      <a:endParaRPr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900"/>
                        <a:t>#blacklivesmatter</a:t>
                      </a:r>
                      <a:endParaRPr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900"/>
                        <a:t>african</a:t>
                      </a:r>
                      <a:endParaRPr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79" name="Google Shape;479;p66"/>
          <p:cNvSpPr txBox="1"/>
          <p:nvPr/>
        </p:nvSpPr>
        <p:spPr>
          <a:xfrm>
            <a:off x="4390529" y="795825"/>
            <a:ext cx="2192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black-community related tokens &amp; hashtags in biographies*</a:t>
            </a:r>
            <a:endParaRPr sz="800"/>
          </a:p>
        </p:txBody>
      </p:sp>
      <p:graphicFrame>
        <p:nvGraphicFramePr>
          <p:cNvPr id="480" name="Google Shape;480;p66"/>
          <p:cNvGraphicFramePr/>
          <p:nvPr/>
        </p:nvGraphicFramePr>
        <p:xfrm>
          <a:off x="4540913" y="3614750"/>
          <a:ext cx="3000000" cy="3000000"/>
        </p:xfrm>
        <a:graphic>
          <a:graphicData uri="http://schemas.openxmlformats.org/drawingml/2006/table">
            <a:tbl>
              <a:tblPr>
                <a:noFill/>
                <a:tableStyleId>{0E968356-D2D7-4D35-86DA-FE4F4083E1D0}</a:tableStyleId>
              </a:tblPr>
              <a:tblGrid>
                <a:gridCol w="1183650"/>
                <a:gridCol w="555250"/>
              </a:tblGrid>
              <a:tr h="209550">
                <a:tc>
                  <a:txBody>
                    <a:bodyPr/>
                    <a:lstStyle/>
                    <a:p>
                      <a:pPr indent="0" lvl="0" marL="0" rtl="0" algn="l">
                        <a:lnSpc>
                          <a:spcPct val="115000"/>
                        </a:lnSpc>
                        <a:spcBef>
                          <a:spcPts val="0"/>
                        </a:spcBef>
                        <a:spcAft>
                          <a:spcPts val="0"/>
                        </a:spcAft>
                        <a:buNone/>
                      </a:pPr>
                      <a:r>
                        <a:rPr b="1" lang="en" sz="900"/>
                        <a:t>word_token</a:t>
                      </a:r>
                      <a:endParaRPr b="1"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 sz="900"/>
                        <a:t>count</a:t>
                      </a:r>
                      <a:endParaRPr b="1"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0B3B2"/>
                    </a:solidFill>
                  </a:tcPr>
                </a:tc>
              </a:tr>
              <a:tr h="209550">
                <a:tc>
                  <a:txBody>
                    <a:bodyPr/>
                    <a:lstStyle/>
                    <a:p>
                      <a:pPr indent="0" lvl="0" marL="0" rtl="0" algn="l">
                        <a:lnSpc>
                          <a:spcPct val="115000"/>
                        </a:lnSpc>
                        <a:spcBef>
                          <a:spcPts val="0"/>
                        </a:spcBef>
                        <a:spcAft>
                          <a:spcPts val="0"/>
                        </a:spcAft>
                        <a:buNone/>
                      </a:pPr>
                      <a:r>
                        <a:rPr lang="en" sz="900"/>
                        <a:t>@blackgirlscode</a:t>
                      </a:r>
                      <a:endParaRPr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900"/>
                        <a:t>@blackgirlnerds</a:t>
                      </a:r>
                      <a:endParaRPr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900"/>
                        <a:t>@blackenterprise</a:t>
                      </a:r>
                      <a:endParaRPr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900"/>
                        <a:t>@blackreadingtoheal</a:t>
                      </a:r>
                      <a:endParaRPr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900"/>
                        <a:t>@blkmamasmatter</a:t>
                      </a:r>
                      <a:endParaRPr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81" name="Google Shape;481;p66"/>
          <p:cNvSpPr txBox="1"/>
          <p:nvPr/>
        </p:nvSpPr>
        <p:spPr>
          <a:xfrm>
            <a:off x="4314341" y="3164325"/>
            <a:ext cx="2192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black-community related mentions in biographies**</a:t>
            </a:r>
            <a:endParaRPr sz="800"/>
          </a:p>
        </p:txBody>
      </p:sp>
      <p:sp>
        <p:nvSpPr>
          <p:cNvPr id="482" name="Google Shape;482;p66"/>
          <p:cNvSpPr txBox="1"/>
          <p:nvPr/>
        </p:nvSpPr>
        <p:spPr>
          <a:xfrm>
            <a:off x="3194329" y="15000"/>
            <a:ext cx="2192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t>User Biographies</a:t>
            </a:r>
            <a:endParaRPr b="1" sz="1200"/>
          </a:p>
        </p:txBody>
      </p:sp>
      <p:sp>
        <p:nvSpPr>
          <p:cNvPr id="483" name="Google Shape;483;p66"/>
          <p:cNvSpPr txBox="1"/>
          <p:nvPr/>
        </p:nvSpPr>
        <p:spPr>
          <a:xfrm>
            <a:off x="4481275" y="2728025"/>
            <a:ext cx="2010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a:t>
            </a:r>
            <a:r>
              <a:rPr lang="en" sz="900"/>
              <a:t>f</a:t>
            </a:r>
            <a:r>
              <a:rPr lang="en" sz="900"/>
              <a:t>ound in </a:t>
            </a:r>
            <a:r>
              <a:rPr lang="en" sz="900"/>
              <a:t>11 unique users</a:t>
            </a:r>
            <a:endParaRPr sz="900"/>
          </a:p>
        </p:txBody>
      </p:sp>
      <p:sp>
        <p:nvSpPr>
          <p:cNvPr id="484" name="Google Shape;484;p66"/>
          <p:cNvSpPr txBox="1"/>
          <p:nvPr/>
        </p:nvSpPr>
        <p:spPr>
          <a:xfrm>
            <a:off x="4405075" y="4795850"/>
            <a:ext cx="2010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**found in 5 unique users</a:t>
            </a:r>
            <a:endParaRPr sz="9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7"/>
          <p:cNvSpPr txBox="1"/>
          <p:nvPr/>
        </p:nvSpPr>
        <p:spPr>
          <a:xfrm>
            <a:off x="2779050" y="0"/>
            <a:ext cx="358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New Users </a:t>
            </a:r>
            <a:endParaRPr b="1"/>
          </a:p>
        </p:txBody>
      </p:sp>
      <p:sp>
        <p:nvSpPr>
          <p:cNvPr id="490" name="Google Shape;490;p67"/>
          <p:cNvSpPr txBox="1"/>
          <p:nvPr/>
        </p:nvSpPr>
        <p:spPr>
          <a:xfrm>
            <a:off x="145650" y="294850"/>
            <a:ext cx="8852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c</a:t>
            </a:r>
            <a:r>
              <a:rPr lang="en" sz="1300"/>
              <a:t>ollected using sample query: "(#BlackMenInMedicine OR #blackwomanpower OR #BlackTwitter) (#Coronavirus OR #EndSARS)" - retrieved a sample of 1996 tweets with the hashtags that were tweeted by</a:t>
            </a:r>
            <a:r>
              <a:rPr b="1" lang="en" sz="1300"/>
              <a:t> 116 new users</a:t>
            </a:r>
            <a:endParaRPr b="1" sz="1300"/>
          </a:p>
        </p:txBody>
      </p:sp>
      <p:pic>
        <p:nvPicPr>
          <p:cNvPr id="491" name="Google Shape;491;p67"/>
          <p:cNvPicPr preferRelativeResize="0"/>
          <p:nvPr/>
        </p:nvPicPr>
        <p:blipFill>
          <a:blip r:embed="rId3">
            <a:alphaModFix/>
          </a:blip>
          <a:stretch>
            <a:fillRect/>
          </a:stretch>
        </p:blipFill>
        <p:spPr>
          <a:xfrm>
            <a:off x="577450" y="1565650"/>
            <a:ext cx="3359550" cy="2221775"/>
          </a:xfrm>
          <a:prstGeom prst="rect">
            <a:avLst/>
          </a:prstGeom>
          <a:noFill/>
          <a:ln>
            <a:noFill/>
          </a:ln>
        </p:spPr>
      </p:pic>
      <p:sp>
        <p:nvSpPr>
          <p:cNvPr id="492" name="Google Shape;492;p67"/>
          <p:cNvSpPr txBox="1"/>
          <p:nvPr/>
        </p:nvSpPr>
        <p:spPr>
          <a:xfrm>
            <a:off x="1378050" y="1213150"/>
            <a:ext cx="222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Number of Followers</a:t>
            </a:r>
            <a:endParaRPr b="1"/>
          </a:p>
        </p:txBody>
      </p:sp>
      <p:sp>
        <p:nvSpPr>
          <p:cNvPr id="493" name="Google Shape;493;p67"/>
          <p:cNvSpPr txBox="1"/>
          <p:nvPr/>
        </p:nvSpPr>
        <p:spPr>
          <a:xfrm>
            <a:off x="1295400" y="3815925"/>
            <a:ext cx="23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a:t>
            </a:r>
            <a:r>
              <a:rPr lang="en"/>
              <a:t>ange: 0 - 93,220 followers</a:t>
            </a:r>
            <a:endParaRPr/>
          </a:p>
        </p:txBody>
      </p:sp>
      <p:pic>
        <p:nvPicPr>
          <p:cNvPr id="494" name="Google Shape;494;p67"/>
          <p:cNvPicPr preferRelativeResize="0"/>
          <p:nvPr/>
        </p:nvPicPr>
        <p:blipFill>
          <a:blip r:embed="rId4">
            <a:alphaModFix/>
          </a:blip>
          <a:stretch>
            <a:fillRect/>
          </a:stretch>
        </p:blipFill>
        <p:spPr>
          <a:xfrm>
            <a:off x="5041900" y="1375650"/>
            <a:ext cx="3281095" cy="2440275"/>
          </a:xfrm>
          <a:prstGeom prst="rect">
            <a:avLst/>
          </a:prstGeom>
          <a:noFill/>
          <a:ln>
            <a:noFill/>
          </a:ln>
        </p:spPr>
      </p:pic>
      <p:sp>
        <p:nvSpPr>
          <p:cNvPr id="495" name="Google Shape;495;p67"/>
          <p:cNvSpPr txBox="1"/>
          <p:nvPr/>
        </p:nvSpPr>
        <p:spPr>
          <a:xfrm>
            <a:off x="5002606" y="879850"/>
            <a:ext cx="33597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Number of Tweets</a:t>
            </a:r>
            <a:endParaRPr b="1"/>
          </a:p>
          <a:p>
            <a:pPr indent="0" lvl="0" marL="0" rtl="0" algn="ctr">
              <a:spcBef>
                <a:spcPts val="0"/>
              </a:spcBef>
              <a:spcAft>
                <a:spcPts val="0"/>
              </a:spcAft>
              <a:buNone/>
            </a:pPr>
            <a:r>
              <a:rPr lang="en" sz="1300"/>
              <a:t>from Feb 1, 2020 to Oct 31, 2021 </a:t>
            </a:r>
            <a:endParaRPr sz="1300"/>
          </a:p>
        </p:txBody>
      </p:sp>
      <p:sp>
        <p:nvSpPr>
          <p:cNvPr id="496" name="Google Shape;496;p67"/>
          <p:cNvSpPr txBox="1"/>
          <p:nvPr/>
        </p:nvSpPr>
        <p:spPr>
          <a:xfrm>
            <a:off x="5679825" y="3815925"/>
            <a:ext cx="238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range: 8 - 3002 tweets</a:t>
            </a:r>
            <a:endParaRPr/>
          </a:p>
          <a:p>
            <a:pPr indent="0" lvl="0" marL="0" rtl="0" algn="l">
              <a:spcBef>
                <a:spcPts val="0"/>
              </a:spcBef>
              <a:spcAft>
                <a:spcPts val="0"/>
              </a:spcAft>
              <a:buNone/>
            </a:pPr>
            <a:r>
              <a:rPr lang="en"/>
              <a:t>total: </a:t>
            </a:r>
            <a:r>
              <a:rPr lang="en">
                <a:solidFill>
                  <a:schemeClr val="dk1"/>
                </a:solidFill>
              </a:rPr>
              <a:t>117,125 tweets</a:t>
            </a:r>
            <a:endParaRPr>
              <a:solidFill>
                <a:schemeClr val="dk1"/>
              </a:solidFill>
            </a:endParaRPr>
          </a:p>
          <a:p>
            <a:pPr indent="0" lvl="0" marL="0" rtl="0" algn="l">
              <a:spcBef>
                <a:spcPts val="0"/>
              </a:spcBef>
              <a:spcAft>
                <a:spcPts val="0"/>
              </a:spcAft>
              <a:buNone/>
            </a:pPr>
            <a:r>
              <a:t/>
            </a:r>
            <a:endParaRPr/>
          </a:p>
        </p:txBody>
      </p:sp>
      <p:sp>
        <p:nvSpPr>
          <p:cNvPr id="497" name="Google Shape;497;p67"/>
          <p:cNvSpPr txBox="1"/>
          <p:nvPr/>
        </p:nvSpPr>
        <p:spPr>
          <a:xfrm>
            <a:off x="91075" y="4320825"/>
            <a:ext cx="8852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Note:</a:t>
            </a:r>
            <a:r>
              <a:rPr lang="en" sz="1000"/>
              <a:t> tweet query string allows only up to 1,024 characters max</a:t>
            </a:r>
            <a:endParaRPr sz="1000"/>
          </a:p>
          <a:p>
            <a:pPr indent="0" lvl="0" marL="0" rtl="0" algn="l">
              <a:spcBef>
                <a:spcPts val="0"/>
              </a:spcBef>
              <a:spcAft>
                <a:spcPts val="0"/>
              </a:spcAft>
              <a:buNone/>
            </a:pPr>
            <a:r>
              <a:rPr lang="en" sz="1000"/>
              <a:t>#BlackMenInMedicine, #blackwomanpower, #BlackTwitter were chosen because they were mainly used by black influencers as shown previously to get as many new users from the black community for this sample</a:t>
            </a:r>
            <a:endParaRPr sz="1000"/>
          </a:p>
          <a:p>
            <a:pPr indent="0" lvl="0" marL="0" rtl="0" algn="l">
              <a:spcBef>
                <a:spcPts val="0"/>
              </a:spcBef>
              <a:spcAft>
                <a:spcPts val="0"/>
              </a:spcAft>
              <a:buNone/>
            </a:pPr>
            <a:r>
              <a:rPr lang="en" sz="1000"/>
              <a:t>Hashtags #Coronavirus, #ENDSARS were chosen randomly. Both of them were used heavily as shown in previous slides </a:t>
            </a:r>
            <a:endParaRPr sz="1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68"/>
          <p:cNvPicPr preferRelativeResize="0"/>
          <p:nvPr/>
        </p:nvPicPr>
        <p:blipFill>
          <a:blip r:embed="rId3">
            <a:alphaModFix/>
          </a:blip>
          <a:stretch>
            <a:fillRect/>
          </a:stretch>
        </p:blipFill>
        <p:spPr>
          <a:xfrm>
            <a:off x="568950" y="1010300"/>
            <a:ext cx="3638550" cy="2495550"/>
          </a:xfrm>
          <a:prstGeom prst="rect">
            <a:avLst/>
          </a:prstGeom>
          <a:noFill/>
          <a:ln>
            <a:noFill/>
          </a:ln>
        </p:spPr>
      </p:pic>
      <p:sp>
        <p:nvSpPr>
          <p:cNvPr id="503" name="Google Shape;503;p68"/>
          <p:cNvSpPr txBox="1"/>
          <p:nvPr/>
        </p:nvSpPr>
        <p:spPr>
          <a:xfrm>
            <a:off x="1391025" y="440900"/>
            <a:ext cx="1994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Gender Distribution </a:t>
            </a:r>
            <a:endParaRPr b="1"/>
          </a:p>
          <a:p>
            <a:pPr indent="0" lvl="0" marL="0" rtl="0" algn="ctr">
              <a:spcBef>
                <a:spcPts val="0"/>
              </a:spcBef>
              <a:spcAft>
                <a:spcPts val="0"/>
              </a:spcAft>
              <a:buNone/>
            </a:pPr>
            <a:r>
              <a:rPr lang="en" sz="1100"/>
              <a:t>(m3inference)</a:t>
            </a:r>
            <a:endParaRPr sz="1100"/>
          </a:p>
        </p:txBody>
      </p:sp>
      <p:pic>
        <p:nvPicPr>
          <p:cNvPr id="504" name="Google Shape;504;p68"/>
          <p:cNvPicPr preferRelativeResize="0"/>
          <p:nvPr/>
        </p:nvPicPr>
        <p:blipFill>
          <a:blip r:embed="rId4">
            <a:alphaModFix/>
          </a:blip>
          <a:stretch>
            <a:fillRect/>
          </a:stretch>
        </p:blipFill>
        <p:spPr>
          <a:xfrm>
            <a:off x="4572000" y="1010300"/>
            <a:ext cx="3638550" cy="2495550"/>
          </a:xfrm>
          <a:prstGeom prst="rect">
            <a:avLst/>
          </a:prstGeom>
          <a:noFill/>
          <a:ln>
            <a:noFill/>
          </a:ln>
        </p:spPr>
      </p:pic>
      <p:sp>
        <p:nvSpPr>
          <p:cNvPr id="505" name="Google Shape;505;p68"/>
          <p:cNvSpPr txBox="1"/>
          <p:nvPr/>
        </p:nvSpPr>
        <p:spPr>
          <a:xfrm>
            <a:off x="5158125" y="440900"/>
            <a:ext cx="2732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Organization</a:t>
            </a:r>
            <a:r>
              <a:rPr b="1" lang="en"/>
              <a:t> Distribution </a:t>
            </a:r>
            <a:endParaRPr b="1"/>
          </a:p>
          <a:p>
            <a:pPr indent="0" lvl="0" marL="0" rtl="0" algn="ctr">
              <a:spcBef>
                <a:spcPts val="0"/>
              </a:spcBef>
              <a:spcAft>
                <a:spcPts val="0"/>
              </a:spcAft>
              <a:buNone/>
            </a:pPr>
            <a:r>
              <a:rPr lang="en" sz="1100"/>
              <a:t>(m3inference)</a:t>
            </a:r>
            <a:endParaRPr sz="1100"/>
          </a:p>
        </p:txBody>
      </p:sp>
      <p:sp>
        <p:nvSpPr>
          <p:cNvPr id="506" name="Google Shape;506;p68"/>
          <p:cNvSpPr txBox="1"/>
          <p:nvPr/>
        </p:nvSpPr>
        <p:spPr>
          <a:xfrm>
            <a:off x="5158125" y="3429650"/>
            <a:ext cx="313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will filter out those “users” that are considered organizations soon…</a:t>
            </a:r>
            <a:endParaRPr sz="900"/>
          </a:p>
        </p:txBody>
      </p:sp>
      <p:sp>
        <p:nvSpPr>
          <p:cNvPr id="507" name="Google Shape;507;p68"/>
          <p:cNvSpPr txBox="1"/>
          <p:nvPr/>
        </p:nvSpPr>
        <p:spPr>
          <a:xfrm>
            <a:off x="2779050" y="0"/>
            <a:ext cx="358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New Users (cont.)</a:t>
            </a:r>
            <a:endParaRPr b="1"/>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5" name="Shape 515"/>
        <p:cNvGrpSpPr/>
        <p:nvPr/>
      </p:nvGrpSpPr>
      <p:grpSpPr>
        <a:xfrm>
          <a:off x="0" y="0"/>
          <a:ext cx="0" cy="0"/>
          <a:chOff x="0" y="0"/>
          <a:chExt cx="0" cy="0"/>
        </a:xfrm>
      </p:grpSpPr>
      <p:sp>
        <p:nvSpPr>
          <p:cNvPr id="516" name="Google Shape;516;p70"/>
          <p:cNvSpPr txBox="1"/>
          <p:nvPr/>
        </p:nvSpPr>
        <p:spPr>
          <a:xfrm>
            <a:off x="1076800" y="1212700"/>
            <a:ext cx="5687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Project Direction</a:t>
            </a:r>
            <a:endParaRPr b="1"/>
          </a:p>
          <a:p>
            <a:pPr indent="-317500" lvl="0" marL="457200" rtl="0" algn="l">
              <a:spcBef>
                <a:spcPts val="0"/>
              </a:spcBef>
              <a:spcAft>
                <a:spcPts val="0"/>
              </a:spcAft>
              <a:buSzPts val="1400"/>
              <a:buChar char="●"/>
            </a:pPr>
            <a:r>
              <a:rPr lang="en"/>
              <a:t>explore association between membership and hashtags (e.g. #BlackTwitterProject, #BlackMenInMedicine)</a:t>
            </a:r>
            <a:endParaRPr/>
          </a:p>
          <a:p>
            <a:pPr indent="-317500" lvl="0" marL="457200" rtl="0" algn="l">
              <a:spcBef>
                <a:spcPts val="0"/>
              </a:spcBef>
              <a:spcAft>
                <a:spcPts val="0"/>
              </a:spcAft>
              <a:buSzPts val="1400"/>
              <a:buChar char="●"/>
            </a:pPr>
            <a:r>
              <a:rPr lang="en"/>
              <a:t>explore approaches to identify user’s membership (binary: black vs non-black)</a:t>
            </a:r>
            <a:endParaRPr/>
          </a:p>
          <a:p>
            <a:pPr indent="-317500" lvl="1" marL="914400" rtl="0" algn="l">
              <a:spcBef>
                <a:spcPts val="0"/>
              </a:spcBef>
              <a:spcAft>
                <a:spcPts val="0"/>
              </a:spcAft>
              <a:buSzPts val="1400"/>
              <a:buChar char="○"/>
            </a:pPr>
            <a:r>
              <a:rPr lang="en"/>
              <a:t>biography/user description</a:t>
            </a:r>
            <a:endParaRPr/>
          </a:p>
          <a:p>
            <a:pPr indent="-317500" lvl="1" marL="914400" rtl="0" algn="l">
              <a:spcBef>
                <a:spcPts val="0"/>
              </a:spcBef>
              <a:spcAft>
                <a:spcPts val="0"/>
              </a:spcAft>
              <a:buSzPts val="1400"/>
              <a:buChar char="○"/>
            </a:pPr>
            <a:r>
              <a:rPr lang="en"/>
              <a:t>most recent tweets</a:t>
            </a:r>
            <a:endParaRPr/>
          </a:p>
          <a:p>
            <a:pPr indent="-317500" lvl="1" marL="914400" rtl="0" algn="l">
              <a:spcBef>
                <a:spcPts val="0"/>
              </a:spcBef>
              <a:spcAft>
                <a:spcPts val="0"/>
              </a:spcAft>
              <a:buSzPts val="1400"/>
              <a:buChar char="○"/>
            </a:pPr>
            <a:r>
              <a:rPr lang="en"/>
              <a:t>inference method (hashtags, linguistic pattern)</a:t>
            </a:r>
            <a:endParaRPr/>
          </a:p>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0" name="Shape 520"/>
        <p:cNvGrpSpPr/>
        <p:nvPr/>
      </p:nvGrpSpPr>
      <p:grpSpPr>
        <a:xfrm>
          <a:off x="0" y="0"/>
          <a:ext cx="0" cy="0"/>
          <a:chOff x="0" y="0"/>
          <a:chExt cx="0" cy="0"/>
        </a:xfrm>
      </p:grpSpPr>
      <p:sp>
        <p:nvSpPr>
          <p:cNvPr id="521" name="Google Shape;521;p71"/>
          <p:cNvSpPr txBox="1"/>
          <p:nvPr/>
        </p:nvSpPr>
        <p:spPr>
          <a:xfrm>
            <a:off x="58050" y="2069150"/>
            <a:ext cx="1154700" cy="692700"/>
          </a:xfrm>
          <a:prstGeom prst="rect">
            <a:avLst/>
          </a:prstGeom>
          <a:solidFill>
            <a:srgbClr val="D9EAD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List of 100 influencers’ twitter handles</a:t>
            </a:r>
            <a:endParaRPr sz="1100"/>
          </a:p>
        </p:txBody>
      </p:sp>
      <p:cxnSp>
        <p:nvCxnSpPr>
          <p:cNvPr id="522" name="Google Shape;522;p71"/>
          <p:cNvCxnSpPr>
            <a:stCxn id="521" idx="3"/>
            <a:endCxn id="523" idx="1"/>
          </p:cNvCxnSpPr>
          <p:nvPr/>
        </p:nvCxnSpPr>
        <p:spPr>
          <a:xfrm>
            <a:off x="1212750" y="2415500"/>
            <a:ext cx="264600" cy="0"/>
          </a:xfrm>
          <a:prstGeom prst="straightConnector1">
            <a:avLst/>
          </a:prstGeom>
          <a:noFill/>
          <a:ln cap="flat" cmpd="sng" w="9525">
            <a:solidFill>
              <a:schemeClr val="dk2"/>
            </a:solidFill>
            <a:prstDash val="solid"/>
            <a:round/>
            <a:headEnd len="med" w="med" type="none"/>
            <a:tailEnd len="med" w="med" type="triangle"/>
          </a:ln>
        </p:spPr>
      </p:cxnSp>
      <p:sp>
        <p:nvSpPr>
          <p:cNvPr id="523" name="Google Shape;523;p71"/>
          <p:cNvSpPr txBox="1"/>
          <p:nvPr/>
        </p:nvSpPr>
        <p:spPr>
          <a:xfrm>
            <a:off x="1477225" y="2046050"/>
            <a:ext cx="1442700" cy="738900"/>
          </a:xfrm>
          <a:prstGeom prst="rect">
            <a:avLst/>
          </a:prstGeom>
          <a:solidFill>
            <a:srgbClr val="D9EAD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extracted </a:t>
            </a:r>
            <a:r>
              <a:rPr lang="en" sz="1200"/>
              <a:t>224,103 t</a:t>
            </a:r>
            <a:r>
              <a:rPr lang="en" sz="1200"/>
              <a:t>weets, hashtags, biography, etc.</a:t>
            </a:r>
            <a:endParaRPr sz="1200"/>
          </a:p>
        </p:txBody>
      </p:sp>
      <p:cxnSp>
        <p:nvCxnSpPr>
          <p:cNvPr id="524" name="Google Shape;524;p71"/>
          <p:cNvCxnSpPr>
            <a:stCxn id="523" idx="3"/>
            <a:endCxn id="525" idx="1"/>
          </p:cNvCxnSpPr>
          <p:nvPr/>
        </p:nvCxnSpPr>
        <p:spPr>
          <a:xfrm flipH="1" rot="10800000">
            <a:off x="2919925" y="1576700"/>
            <a:ext cx="690900" cy="838800"/>
          </a:xfrm>
          <a:prstGeom prst="straightConnector1">
            <a:avLst/>
          </a:prstGeom>
          <a:noFill/>
          <a:ln cap="flat" cmpd="sng" w="9525">
            <a:solidFill>
              <a:schemeClr val="dk1"/>
            </a:solidFill>
            <a:prstDash val="solid"/>
            <a:round/>
            <a:headEnd len="med" w="med" type="none"/>
            <a:tailEnd len="med" w="med" type="triangle"/>
          </a:ln>
        </p:spPr>
      </p:cxnSp>
      <p:sp>
        <p:nvSpPr>
          <p:cNvPr id="525" name="Google Shape;525;p71"/>
          <p:cNvSpPr txBox="1"/>
          <p:nvPr/>
        </p:nvSpPr>
        <p:spPr>
          <a:xfrm>
            <a:off x="3610875" y="1084100"/>
            <a:ext cx="1557600" cy="985200"/>
          </a:xfrm>
          <a:prstGeom prst="rect">
            <a:avLst/>
          </a:prstGeom>
          <a:solidFill>
            <a:srgbClr val="D9EAD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list of keywords &amp; hashtags related to COVID &amp; black community</a:t>
            </a:r>
            <a:endParaRPr sz="1300"/>
          </a:p>
        </p:txBody>
      </p:sp>
      <p:cxnSp>
        <p:nvCxnSpPr>
          <p:cNvPr id="526" name="Google Shape;526;p71"/>
          <p:cNvCxnSpPr>
            <a:stCxn id="527" idx="3"/>
            <a:endCxn id="528" idx="1"/>
          </p:cNvCxnSpPr>
          <p:nvPr/>
        </p:nvCxnSpPr>
        <p:spPr>
          <a:xfrm flipH="1" rot="10800000">
            <a:off x="5168475" y="3482425"/>
            <a:ext cx="264900" cy="61800"/>
          </a:xfrm>
          <a:prstGeom prst="straightConnector1">
            <a:avLst/>
          </a:prstGeom>
          <a:noFill/>
          <a:ln cap="flat" cmpd="sng" w="9525">
            <a:solidFill>
              <a:schemeClr val="dk2"/>
            </a:solidFill>
            <a:prstDash val="solid"/>
            <a:round/>
            <a:headEnd len="med" w="med" type="none"/>
            <a:tailEnd len="med" w="med" type="triangle"/>
          </a:ln>
        </p:spPr>
      </p:cxnSp>
      <p:sp>
        <p:nvSpPr>
          <p:cNvPr id="527" name="Google Shape;527;p71"/>
          <p:cNvSpPr txBox="1"/>
          <p:nvPr/>
        </p:nvSpPr>
        <p:spPr>
          <a:xfrm>
            <a:off x="3610875" y="2620675"/>
            <a:ext cx="1557600" cy="1847100"/>
          </a:xfrm>
          <a:prstGeom prst="rect">
            <a:avLst/>
          </a:prstGeom>
          <a:solidFill>
            <a:srgbClr val="D0E0E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feature construction: </a:t>
            </a:r>
            <a:endParaRPr sz="1200"/>
          </a:p>
          <a:p>
            <a:pPr indent="0" lvl="0" marL="0" rtl="0" algn="ctr">
              <a:spcBef>
                <a:spcPts val="0"/>
              </a:spcBef>
              <a:spcAft>
                <a:spcPts val="0"/>
              </a:spcAft>
              <a:buNone/>
            </a:pPr>
            <a:r>
              <a:rPr lang="en" sz="1200"/>
              <a:t># black-related hashtags and keywords for each user found in the past </a:t>
            </a:r>
            <a:r>
              <a:rPr b="1" lang="en" sz="1200"/>
              <a:t>50</a:t>
            </a:r>
            <a:r>
              <a:rPr lang="en" sz="1200"/>
              <a:t> (or more) </a:t>
            </a:r>
            <a:r>
              <a:rPr b="1" lang="en" sz="1200"/>
              <a:t>tweets</a:t>
            </a:r>
            <a:r>
              <a:rPr lang="en" sz="1200"/>
              <a:t> and </a:t>
            </a:r>
            <a:r>
              <a:rPr b="1" lang="en" sz="1200"/>
              <a:t>biography</a:t>
            </a:r>
            <a:endParaRPr b="1" sz="1200"/>
          </a:p>
        </p:txBody>
      </p:sp>
      <p:cxnSp>
        <p:nvCxnSpPr>
          <p:cNvPr id="529" name="Google Shape;529;p71"/>
          <p:cNvCxnSpPr>
            <a:stCxn id="523" idx="3"/>
            <a:endCxn id="527" idx="1"/>
          </p:cNvCxnSpPr>
          <p:nvPr/>
        </p:nvCxnSpPr>
        <p:spPr>
          <a:xfrm>
            <a:off x="2919925" y="2415500"/>
            <a:ext cx="690900" cy="1128600"/>
          </a:xfrm>
          <a:prstGeom prst="straightConnector1">
            <a:avLst/>
          </a:prstGeom>
          <a:noFill/>
          <a:ln cap="flat" cmpd="sng" w="9525">
            <a:solidFill>
              <a:schemeClr val="dk1"/>
            </a:solidFill>
            <a:prstDash val="solid"/>
            <a:round/>
            <a:headEnd len="med" w="med" type="none"/>
            <a:tailEnd len="med" w="med" type="triangle"/>
          </a:ln>
        </p:spPr>
      </p:cxnSp>
      <p:sp>
        <p:nvSpPr>
          <p:cNvPr id="528" name="Google Shape;528;p71"/>
          <p:cNvSpPr txBox="1"/>
          <p:nvPr/>
        </p:nvSpPr>
        <p:spPr>
          <a:xfrm>
            <a:off x="5433425" y="3020875"/>
            <a:ext cx="1442700" cy="923400"/>
          </a:xfrm>
          <a:prstGeom prst="rect">
            <a:avLst/>
          </a:prstGeom>
          <a:solidFill>
            <a:srgbClr val="D0E0E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f</a:t>
            </a:r>
            <a:r>
              <a:rPr lang="en" sz="1200"/>
              <a:t>or comparison: </a:t>
            </a:r>
            <a:br>
              <a:rPr lang="en" sz="1200"/>
            </a:br>
            <a:r>
              <a:rPr lang="en" sz="1200"/>
              <a:t>build a list of 100 non-black influencers </a:t>
            </a:r>
            <a:endParaRPr sz="1200"/>
          </a:p>
        </p:txBody>
      </p:sp>
      <p:sp>
        <p:nvSpPr>
          <p:cNvPr id="530" name="Google Shape;530;p71"/>
          <p:cNvSpPr/>
          <p:nvPr/>
        </p:nvSpPr>
        <p:spPr>
          <a:xfrm>
            <a:off x="3840825" y="890475"/>
            <a:ext cx="1097700" cy="283500"/>
          </a:xfrm>
          <a:prstGeom prst="roundRect">
            <a:avLst>
              <a:gd fmla="val 50000"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completed</a:t>
            </a:r>
            <a:endParaRPr sz="1300"/>
          </a:p>
        </p:txBody>
      </p:sp>
      <p:sp>
        <p:nvSpPr>
          <p:cNvPr id="531" name="Google Shape;531;p71"/>
          <p:cNvSpPr/>
          <p:nvPr/>
        </p:nvSpPr>
        <p:spPr>
          <a:xfrm>
            <a:off x="1569188" y="1785800"/>
            <a:ext cx="1097700" cy="283500"/>
          </a:xfrm>
          <a:prstGeom prst="roundRect">
            <a:avLst>
              <a:gd fmla="val 50000"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completed</a:t>
            </a:r>
            <a:endParaRPr sz="1300"/>
          </a:p>
        </p:txBody>
      </p:sp>
      <p:cxnSp>
        <p:nvCxnSpPr>
          <p:cNvPr id="532" name="Google Shape;532;p71"/>
          <p:cNvCxnSpPr>
            <a:stCxn id="525" idx="3"/>
            <a:endCxn id="533" idx="1"/>
          </p:cNvCxnSpPr>
          <p:nvPr/>
        </p:nvCxnSpPr>
        <p:spPr>
          <a:xfrm>
            <a:off x="5168475" y="1576700"/>
            <a:ext cx="335400" cy="18000"/>
          </a:xfrm>
          <a:prstGeom prst="straightConnector1">
            <a:avLst/>
          </a:prstGeom>
          <a:noFill/>
          <a:ln cap="flat" cmpd="sng" w="9525">
            <a:solidFill>
              <a:schemeClr val="dk2"/>
            </a:solidFill>
            <a:prstDash val="solid"/>
            <a:round/>
            <a:headEnd len="med" w="med" type="none"/>
            <a:tailEnd len="med" w="med" type="triangle"/>
          </a:ln>
        </p:spPr>
      </p:cxnSp>
      <p:sp>
        <p:nvSpPr>
          <p:cNvPr id="533" name="Google Shape;533;p71"/>
          <p:cNvSpPr txBox="1"/>
          <p:nvPr/>
        </p:nvSpPr>
        <p:spPr>
          <a:xfrm>
            <a:off x="5503925" y="1302300"/>
            <a:ext cx="1202100" cy="585000"/>
          </a:xfrm>
          <a:prstGeom prst="rect">
            <a:avLst/>
          </a:prstGeom>
          <a:solidFill>
            <a:srgbClr val="D0E0E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extract new tweets</a:t>
            </a:r>
            <a:endParaRPr sz="1300"/>
          </a:p>
        </p:txBody>
      </p:sp>
      <p:sp>
        <p:nvSpPr>
          <p:cNvPr id="534" name="Google Shape;534;p71"/>
          <p:cNvSpPr txBox="1"/>
          <p:nvPr/>
        </p:nvSpPr>
        <p:spPr>
          <a:xfrm>
            <a:off x="6993175" y="1302300"/>
            <a:ext cx="1202100" cy="585000"/>
          </a:xfrm>
          <a:prstGeom prst="rect">
            <a:avLst/>
          </a:prstGeom>
          <a:solidFill>
            <a:srgbClr val="D0E0E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extract their users</a:t>
            </a:r>
            <a:endParaRPr sz="1300"/>
          </a:p>
        </p:txBody>
      </p:sp>
      <p:cxnSp>
        <p:nvCxnSpPr>
          <p:cNvPr id="535" name="Google Shape;535;p71"/>
          <p:cNvCxnSpPr>
            <a:endCxn id="534" idx="1"/>
          </p:cNvCxnSpPr>
          <p:nvPr/>
        </p:nvCxnSpPr>
        <p:spPr>
          <a:xfrm>
            <a:off x="6706075" y="1590300"/>
            <a:ext cx="287100" cy="4500"/>
          </a:xfrm>
          <a:prstGeom prst="straightConnector1">
            <a:avLst/>
          </a:prstGeom>
          <a:noFill/>
          <a:ln cap="flat" cmpd="sng" w="9525">
            <a:solidFill>
              <a:schemeClr val="dk2"/>
            </a:solidFill>
            <a:prstDash val="solid"/>
            <a:round/>
            <a:headEnd len="med" w="med" type="none"/>
            <a:tailEnd len="med" w="med" type="triangle"/>
          </a:ln>
        </p:spPr>
      </p:cxnSp>
      <p:sp>
        <p:nvSpPr>
          <p:cNvPr id="536" name="Google Shape;536;p71"/>
          <p:cNvSpPr/>
          <p:nvPr/>
        </p:nvSpPr>
        <p:spPr>
          <a:xfrm>
            <a:off x="5433425" y="989425"/>
            <a:ext cx="1343100" cy="283500"/>
          </a:xfrm>
          <a:prstGeom prst="roundRect">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created pipeline</a:t>
            </a:r>
            <a:endParaRPr sz="1000"/>
          </a:p>
        </p:txBody>
      </p:sp>
      <p:sp>
        <p:nvSpPr>
          <p:cNvPr id="537" name="Google Shape;537;p71"/>
          <p:cNvSpPr/>
          <p:nvPr/>
        </p:nvSpPr>
        <p:spPr>
          <a:xfrm>
            <a:off x="6961525" y="1014625"/>
            <a:ext cx="1265400" cy="233100"/>
          </a:xfrm>
          <a:prstGeom prst="roundRect">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created</a:t>
            </a:r>
            <a:r>
              <a:rPr lang="en" sz="1000"/>
              <a:t> pipeline</a:t>
            </a:r>
            <a:endParaRPr sz="1000"/>
          </a:p>
        </p:txBody>
      </p:sp>
      <p:sp>
        <p:nvSpPr>
          <p:cNvPr id="538" name="Google Shape;538;p71"/>
          <p:cNvSpPr/>
          <p:nvPr/>
        </p:nvSpPr>
        <p:spPr>
          <a:xfrm>
            <a:off x="3718125" y="4408425"/>
            <a:ext cx="1343100" cy="283500"/>
          </a:xfrm>
          <a:prstGeom prst="roundRect">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created pipeline</a:t>
            </a:r>
            <a:endParaRPr sz="1000"/>
          </a:p>
        </p:txBody>
      </p:sp>
      <p:sp>
        <p:nvSpPr>
          <p:cNvPr id="539" name="Google Shape;539;p71"/>
          <p:cNvSpPr txBox="1"/>
          <p:nvPr/>
        </p:nvSpPr>
        <p:spPr>
          <a:xfrm>
            <a:off x="204425" y="132525"/>
            <a:ext cx="41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Black Twitter Project: current “pipeline” </a:t>
            </a:r>
            <a:endParaRPr b="1"/>
          </a:p>
        </p:txBody>
      </p:sp>
      <p:sp>
        <p:nvSpPr>
          <p:cNvPr id="540" name="Google Shape;540;p71"/>
          <p:cNvSpPr/>
          <p:nvPr/>
        </p:nvSpPr>
        <p:spPr>
          <a:xfrm>
            <a:off x="3282975" y="1845475"/>
            <a:ext cx="339300" cy="985200"/>
          </a:xfrm>
          <a:prstGeom prst="curvedRightArrow">
            <a:avLst>
              <a:gd fmla="val 25000" name="adj1"/>
              <a:gd fmla="val 50000" name="adj2"/>
              <a:gd fmla="val 25000" name="adj3"/>
            </a:avLst>
          </a:prstGeom>
          <a:solidFill>
            <a:srgbClr val="EFEFEF"/>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1"/>
          <p:cNvSpPr/>
          <p:nvPr/>
        </p:nvSpPr>
        <p:spPr>
          <a:xfrm>
            <a:off x="3479725" y="2167538"/>
            <a:ext cx="930600" cy="354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k</a:t>
            </a:r>
            <a:r>
              <a:rPr lang="en" sz="1100"/>
              <a:t>eywords &amp; hashtags</a:t>
            </a:r>
            <a:endParaRPr sz="1100"/>
          </a:p>
        </p:txBody>
      </p:sp>
      <p:sp>
        <p:nvSpPr>
          <p:cNvPr id="542" name="Google Shape;542;p71"/>
          <p:cNvSpPr txBox="1"/>
          <p:nvPr/>
        </p:nvSpPr>
        <p:spPr>
          <a:xfrm>
            <a:off x="7321325" y="2572825"/>
            <a:ext cx="1557600" cy="1662300"/>
          </a:xfrm>
          <a:prstGeom prst="rect">
            <a:avLst/>
          </a:prstGeom>
          <a:solidFill>
            <a:srgbClr val="FCE5C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c</a:t>
            </a:r>
            <a:r>
              <a:rPr lang="en" sz="1200"/>
              <a:t>lassifying users between black and non-black based on # black-related hashtags &amp; keywords found in the past 50 tweets and biography</a:t>
            </a:r>
            <a:endParaRPr sz="1200"/>
          </a:p>
        </p:txBody>
      </p:sp>
      <p:cxnSp>
        <p:nvCxnSpPr>
          <p:cNvPr id="543" name="Google Shape;543;p71"/>
          <p:cNvCxnSpPr>
            <a:stCxn id="528" idx="3"/>
            <a:endCxn id="542" idx="1"/>
          </p:cNvCxnSpPr>
          <p:nvPr/>
        </p:nvCxnSpPr>
        <p:spPr>
          <a:xfrm flipH="1" rot="10800000">
            <a:off x="6876125" y="3403975"/>
            <a:ext cx="445200" cy="78600"/>
          </a:xfrm>
          <a:prstGeom prst="straightConnector1">
            <a:avLst/>
          </a:prstGeom>
          <a:noFill/>
          <a:ln cap="flat" cmpd="sng" w="9525">
            <a:solidFill>
              <a:schemeClr val="dk2"/>
            </a:solidFill>
            <a:prstDash val="solid"/>
            <a:round/>
            <a:headEnd len="med" w="med" type="none"/>
            <a:tailEnd len="med" w="med" type="triangle"/>
          </a:ln>
        </p:spPr>
      </p:cxnSp>
      <p:cxnSp>
        <p:nvCxnSpPr>
          <p:cNvPr id="544" name="Google Shape;544;p71"/>
          <p:cNvCxnSpPr>
            <a:stCxn id="534" idx="2"/>
            <a:endCxn id="542" idx="0"/>
          </p:cNvCxnSpPr>
          <p:nvPr/>
        </p:nvCxnSpPr>
        <p:spPr>
          <a:xfrm>
            <a:off x="7594225" y="1887300"/>
            <a:ext cx="505800" cy="685500"/>
          </a:xfrm>
          <a:prstGeom prst="straightConnector1">
            <a:avLst/>
          </a:prstGeom>
          <a:noFill/>
          <a:ln cap="flat" cmpd="sng" w="9525">
            <a:solidFill>
              <a:schemeClr val="dk2"/>
            </a:solidFill>
            <a:prstDash val="solid"/>
            <a:round/>
            <a:headEnd len="med" w="med" type="none"/>
            <a:tailEnd len="med" w="med" type="triangle"/>
          </a:ln>
        </p:spPr>
      </p:cxnSp>
      <p:sp>
        <p:nvSpPr>
          <p:cNvPr id="545" name="Google Shape;545;p71"/>
          <p:cNvSpPr/>
          <p:nvPr/>
        </p:nvSpPr>
        <p:spPr>
          <a:xfrm>
            <a:off x="5605925" y="3944275"/>
            <a:ext cx="1097700" cy="283500"/>
          </a:xfrm>
          <a:prstGeom prst="roundRect">
            <a:avLst>
              <a:gd fmla="val 50000"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completed</a:t>
            </a: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nvSpPr>
        <p:spPr>
          <a:xfrm>
            <a:off x="346700" y="272250"/>
            <a:ext cx="875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Negative Filter List (Non-Black Indicators) (Updated)</a:t>
            </a:r>
            <a:endParaRPr/>
          </a:p>
        </p:txBody>
      </p:sp>
      <p:sp>
        <p:nvSpPr>
          <p:cNvPr id="92" name="Google Shape;92;p18"/>
          <p:cNvSpPr txBox="1"/>
          <p:nvPr/>
        </p:nvSpPr>
        <p:spPr>
          <a:xfrm>
            <a:off x="4572000" y="922700"/>
            <a:ext cx="42270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Side notes: </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Should “blm” be added into the keyword search list?</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Annotated entries are currently around 1200 (we have roughly 20000 entries in total as of now). Around how many annotated entries will be sufficient?</a:t>
            </a:r>
            <a:endParaRPr sz="1100"/>
          </a:p>
        </p:txBody>
      </p:sp>
      <p:graphicFrame>
        <p:nvGraphicFramePr>
          <p:cNvPr id="93" name="Google Shape;93;p18"/>
          <p:cNvGraphicFramePr/>
          <p:nvPr/>
        </p:nvGraphicFramePr>
        <p:xfrm>
          <a:off x="790413" y="922700"/>
          <a:ext cx="3000000" cy="3000000"/>
        </p:xfrm>
        <a:graphic>
          <a:graphicData uri="http://schemas.openxmlformats.org/drawingml/2006/table">
            <a:tbl>
              <a:tblPr>
                <a:noFill/>
                <a:tableStyleId>{0E968356-D2D7-4D35-86DA-FE4F4083E1D0}</a:tableStyleId>
              </a:tblPr>
              <a:tblGrid>
                <a:gridCol w="1316075"/>
              </a:tblGrid>
              <a:tr h="247025">
                <a:tc>
                  <a:txBody>
                    <a:bodyPr/>
                    <a:lstStyle/>
                    <a:p>
                      <a:pPr indent="0" lvl="0" marL="0" rtl="0" algn="l">
                        <a:lnSpc>
                          <a:spcPct val="115000"/>
                        </a:lnSpc>
                        <a:spcBef>
                          <a:spcPts val="0"/>
                        </a:spcBef>
                        <a:spcAft>
                          <a:spcPts val="0"/>
                        </a:spcAft>
                        <a:buNone/>
                      </a:pPr>
                      <a:r>
                        <a:rPr b="1" lang="en" sz="750"/>
                        <a:t>keywords</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r>
              <a:tr h="247025">
                <a:tc>
                  <a:txBody>
                    <a:bodyPr/>
                    <a:lstStyle/>
                    <a:p>
                      <a:pPr indent="0" lvl="0" marL="0" rtl="0" algn="l">
                        <a:lnSpc>
                          <a:spcPct val="115000"/>
                        </a:lnSpc>
                        <a:spcBef>
                          <a:spcPts val="0"/>
                        </a:spcBef>
                        <a:spcAft>
                          <a:spcPts val="0"/>
                        </a:spcAft>
                        <a:buNone/>
                      </a:pPr>
                      <a:r>
                        <a:rPr lang="en" sz="750"/>
                        <a:t>non-black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black and white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black &amp; white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black and blue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black &amp; blue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black cat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black tea</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black belt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black rock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black butler</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black pink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acid black cherry</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025">
                <a:tc>
                  <a:txBody>
                    <a:bodyPr/>
                    <a:lstStyle/>
                    <a:p>
                      <a:pPr indent="0" lvl="0" marL="0" rtl="0" algn="l">
                        <a:lnSpc>
                          <a:spcPct val="115000"/>
                        </a:lnSpc>
                        <a:spcBef>
                          <a:spcPts val="0"/>
                        </a:spcBef>
                        <a:spcAft>
                          <a:spcPts val="0"/>
                        </a:spcAft>
                        <a:buNone/>
                      </a:pPr>
                      <a:r>
                        <a:rPr lang="en" sz="750"/>
                        <a:t>black country</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94" name="Google Shape;94;p18"/>
          <p:cNvGraphicFramePr/>
          <p:nvPr/>
        </p:nvGraphicFramePr>
        <p:xfrm>
          <a:off x="2596650" y="1106950"/>
          <a:ext cx="3000000" cy="3000000"/>
        </p:xfrm>
        <a:graphic>
          <a:graphicData uri="http://schemas.openxmlformats.org/drawingml/2006/table">
            <a:tbl>
              <a:tblPr>
                <a:noFill/>
                <a:tableStyleId>{0E968356-D2D7-4D35-86DA-FE4F4083E1D0}</a:tableStyleId>
              </a:tblPr>
              <a:tblGrid>
                <a:gridCol w="1231550"/>
              </a:tblGrid>
              <a:tr h="327400">
                <a:tc>
                  <a:txBody>
                    <a:bodyPr/>
                    <a:lstStyle/>
                    <a:p>
                      <a:pPr indent="0" lvl="0" marL="0" rtl="0" algn="l">
                        <a:lnSpc>
                          <a:spcPct val="115000"/>
                        </a:lnSpc>
                        <a:spcBef>
                          <a:spcPts val="0"/>
                        </a:spcBef>
                        <a:spcAft>
                          <a:spcPts val="0"/>
                        </a:spcAft>
                        <a:buNone/>
                      </a:pPr>
                      <a:r>
                        <a:rPr lang="en" sz="750"/>
                        <a:t>black coffee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clover</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swan</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panther</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rose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box</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widow</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hole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sheep</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400">
                <a:tc>
                  <a:txBody>
                    <a:bodyPr/>
                    <a:lstStyle/>
                    <a:p>
                      <a:pPr indent="0" lvl="0" marL="0" rtl="0" algn="l">
                        <a:lnSpc>
                          <a:spcPct val="115000"/>
                        </a:lnSpc>
                        <a:spcBef>
                          <a:spcPts val="0"/>
                        </a:spcBef>
                        <a:spcAft>
                          <a:spcPts val="0"/>
                        </a:spcAft>
                        <a:buNone/>
                      </a:pPr>
                      <a:r>
                        <a:rPr lang="en" sz="750"/>
                        <a:t>black metal</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9" name="Shape 549"/>
        <p:cNvGrpSpPr/>
        <p:nvPr/>
      </p:nvGrpSpPr>
      <p:grpSpPr>
        <a:xfrm>
          <a:off x="0" y="0"/>
          <a:ext cx="0" cy="0"/>
          <a:chOff x="0" y="0"/>
          <a:chExt cx="0" cy="0"/>
        </a:xfrm>
      </p:grpSpPr>
      <p:sp>
        <p:nvSpPr>
          <p:cNvPr id="550" name="Google Shape;550;p72"/>
          <p:cNvSpPr txBox="1"/>
          <p:nvPr/>
        </p:nvSpPr>
        <p:spPr>
          <a:xfrm>
            <a:off x="5134650" y="3595675"/>
            <a:ext cx="3178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97 influencers from the Black community</a:t>
            </a:r>
            <a:endParaRPr sz="1300"/>
          </a:p>
        </p:txBody>
      </p:sp>
      <p:sp>
        <p:nvSpPr>
          <p:cNvPr id="551" name="Google Shape;551;p72"/>
          <p:cNvSpPr txBox="1"/>
          <p:nvPr/>
        </p:nvSpPr>
        <p:spPr>
          <a:xfrm>
            <a:off x="1879950" y="386825"/>
            <a:ext cx="5384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number of black-related keywords found in the most recent 100 tweets from each user </a:t>
            </a:r>
            <a:endParaRPr/>
          </a:p>
        </p:txBody>
      </p:sp>
      <p:sp>
        <p:nvSpPr>
          <p:cNvPr id="552" name="Google Shape;552;p72"/>
          <p:cNvSpPr txBox="1"/>
          <p:nvPr/>
        </p:nvSpPr>
        <p:spPr>
          <a:xfrm>
            <a:off x="791700" y="3595675"/>
            <a:ext cx="3463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30</a:t>
            </a:r>
            <a:r>
              <a:rPr lang="en" sz="1300"/>
              <a:t> influencers not from the Black community*</a:t>
            </a:r>
            <a:endParaRPr sz="1300"/>
          </a:p>
        </p:txBody>
      </p:sp>
      <p:pic>
        <p:nvPicPr>
          <p:cNvPr id="553" name="Google Shape;553;p72"/>
          <p:cNvPicPr preferRelativeResize="0"/>
          <p:nvPr/>
        </p:nvPicPr>
        <p:blipFill>
          <a:blip r:embed="rId3">
            <a:alphaModFix/>
          </a:blip>
          <a:stretch>
            <a:fillRect/>
          </a:stretch>
        </p:blipFill>
        <p:spPr>
          <a:xfrm>
            <a:off x="747713" y="1213125"/>
            <a:ext cx="3551177" cy="2382550"/>
          </a:xfrm>
          <a:prstGeom prst="rect">
            <a:avLst/>
          </a:prstGeom>
          <a:noFill/>
          <a:ln>
            <a:noFill/>
          </a:ln>
        </p:spPr>
      </p:pic>
      <p:pic>
        <p:nvPicPr>
          <p:cNvPr id="554" name="Google Shape;554;p72"/>
          <p:cNvPicPr preferRelativeResize="0"/>
          <p:nvPr/>
        </p:nvPicPr>
        <p:blipFill>
          <a:blip r:embed="rId4">
            <a:alphaModFix/>
          </a:blip>
          <a:stretch>
            <a:fillRect/>
          </a:stretch>
        </p:blipFill>
        <p:spPr>
          <a:xfrm>
            <a:off x="5078539" y="1213125"/>
            <a:ext cx="3460586" cy="2382550"/>
          </a:xfrm>
          <a:prstGeom prst="rect">
            <a:avLst/>
          </a:prstGeom>
          <a:noFill/>
          <a:ln>
            <a:noFill/>
          </a:ln>
        </p:spPr>
      </p:pic>
      <p:sp>
        <p:nvSpPr>
          <p:cNvPr id="555" name="Google Shape;555;p72"/>
          <p:cNvSpPr txBox="1"/>
          <p:nvPr/>
        </p:nvSpPr>
        <p:spPr>
          <a:xfrm>
            <a:off x="449550" y="4118975"/>
            <a:ext cx="6732600" cy="400200"/>
          </a:xfrm>
          <a:prstGeom prst="rect">
            <a:avLst/>
          </a:prstGeom>
          <a:solidFill>
            <a:srgbClr val="D9D2E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*list out common keywords non-black influencers used in their tweets if they used</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9" name="Shape 559"/>
        <p:cNvGrpSpPr/>
        <p:nvPr/>
      </p:nvGrpSpPr>
      <p:grpSpPr>
        <a:xfrm>
          <a:off x="0" y="0"/>
          <a:ext cx="0" cy="0"/>
          <a:chOff x="0" y="0"/>
          <a:chExt cx="0" cy="0"/>
        </a:xfrm>
      </p:grpSpPr>
      <p:pic>
        <p:nvPicPr>
          <p:cNvPr id="560" name="Google Shape;560;p73"/>
          <p:cNvPicPr preferRelativeResize="0"/>
          <p:nvPr/>
        </p:nvPicPr>
        <p:blipFill>
          <a:blip r:embed="rId3">
            <a:alphaModFix/>
          </a:blip>
          <a:stretch>
            <a:fillRect/>
          </a:stretch>
        </p:blipFill>
        <p:spPr>
          <a:xfrm>
            <a:off x="587075" y="1112800"/>
            <a:ext cx="3638550" cy="2533650"/>
          </a:xfrm>
          <a:prstGeom prst="rect">
            <a:avLst/>
          </a:prstGeom>
          <a:noFill/>
          <a:ln>
            <a:noFill/>
          </a:ln>
        </p:spPr>
      </p:pic>
      <p:sp>
        <p:nvSpPr>
          <p:cNvPr id="561" name="Google Shape;561;p73"/>
          <p:cNvSpPr txBox="1"/>
          <p:nvPr/>
        </p:nvSpPr>
        <p:spPr>
          <a:xfrm>
            <a:off x="666250" y="3848200"/>
            <a:ext cx="346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30 influencers not from the Black community</a:t>
            </a:r>
            <a:endParaRPr sz="1300"/>
          </a:p>
        </p:txBody>
      </p:sp>
      <p:pic>
        <p:nvPicPr>
          <p:cNvPr id="562" name="Google Shape;562;p73"/>
          <p:cNvPicPr preferRelativeResize="0"/>
          <p:nvPr/>
        </p:nvPicPr>
        <p:blipFill>
          <a:blip r:embed="rId4">
            <a:alphaModFix/>
          </a:blip>
          <a:stretch>
            <a:fillRect/>
          </a:stretch>
        </p:blipFill>
        <p:spPr>
          <a:xfrm>
            <a:off x="4977875" y="1127075"/>
            <a:ext cx="3638550" cy="2505075"/>
          </a:xfrm>
          <a:prstGeom prst="rect">
            <a:avLst/>
          </a:prstGeom>
          <a:noFill/>
          <a:ln>
            <a:noFill/>
          </a:ln>
        </p:spPr>
      </p:pic>
      <p:sp>
        <p:nvSpPr>
          <p:cNvPr id="563" name="Google Shape;563;p73"/>
          <p:cNvSpPr txBox="1"/>
          <p:nvPr/>
        </p:nvSpPr>
        <p:spPr>
          <a:xfrm>
            <a:off x="5134650" y="3848200"/>
            <a:ext cx="3178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97 influencers from the Black community</a:t>
            </a:r>
            <a:endParaRPr sz="1300"/>
          </a:p>
        </p:txBody>
      </p:sp>
      <p:sp>
        <p:nvSpPr>
          <p:cNvPr id="564" name="Google Shape;564;p73"/>
          <p:cNvSpPr txBox="1"/>
          <p:nvPr/>
        </p:nvSpPr>
        <p:spPr>
          <a:xfrm>
            <a:off x="2032350" y="319350"/>
            <a:ext cx="5384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number of black-related hashtags found in the most recent 100 tweets from each user </a:t>
            </a:r>
            <a:endParaRPr/>
          </a:p>
        </p:txBody>
      </p:sp>
      <p:sp>
        <p:nvSpPr>
          <p:cNvPr id="565" name="Google Shape;565;p73"/>
          <p:cNvSpPr txBox="1"/>
          <p:nvPr/>
        </p:nvSpPr>
        <p:spPr>
          <a:xfrm>
            <a:off x="434675" y="4160775"/>
            <a:ext cx="6757800" cy="400200"/>
          </a:xfrm>
          <a:prstGeom prst="rect">
            <a:avLst/>
          </a:prstGeom>
          <a:solidFill>
            <a:srgbClr val="D9D2E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*list out common keywords non-black influencers used in their tweets if they used</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9" name="Shape 569"/>
        <p:cNvGrpSpPr/>
        <p:nvPr/>
      </p:nvGrpSpPr>
      <p:grpSpPr>
        <a:xfrm>
          <a:off x="0" y="0"/>
          <a:ext cx="0" cy="0"/>
          <a:chOff x="0" y="0"/>
          <a:chExt cx="0" cy="0"/>
        </a:xfrm>
      </p:grpSpPr>
      <p:sp>
        <p:nvSpPr>
          <p:cNvPr id="570" name="Google Shape;570;p74"/>
          <p:cNvSpPr txBox="1"/>
          <p:nvPr/>
        </p:nvSpPr>
        <p:spPr>
          <a:xfrm>
            <a:off x="1879950" y="292725"/>
            <a:ext cx="5384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number of black-related keywords &amp; hashtags found in the user description/biography</a:t>
            </a:r>
            <a:endParaRPr/>
          </a:p>
        </p:txBody>
      </p:sp>
      <p:sp>
        <p:nvSpPr>
          <p:cNvPr id="571" name="Google Shape;571;p74"/>
          <p:cNvSpPr txBox="1"/>
          <p:nvPr/>
        </p:nvSpPr>
        <p:spPr>
          <a:xfrm>
            <a:off x="5463525" y="3467200"/>
            <a:ext cx="3178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97 influencers from the Black community</a:t>
            </a:r>
            <a:endParaRPr sz="1300"/>
          </a:p>
        </p:txBody>
      </p:sp>
      <p:sp>
        <p:nvSpPr>
          <p:cNvPr id="572" name="Google Shape;572;p74"/>
          <p:cNvSpPr txBox="1"/>
          <p:nvPr/>
        </p:nvSpPr>
        <p:spPr>
          <a:xfrm>
            <a:off x="791700" y="3467200"/>
            <a:ext cx="3463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30 influencers not from the Black community</a:t>
            </a:r>
            <a:endParaRPr sz="1300"/>
          </a:p>
        </p:txBody>
      </p:sp>
      <p:pic>
        <p:nvPicPr>
          <p:cNvPr id="573" name="Google Shape;573;p74"/>
          <p:cNvPicPr preferRelativeResize="0"/>
          <p:nvPr/>
        </p:nvPicPr>
        <p:blipFill>
          <a:blip r:embed="rId3">
            <a:alphaModFix/>
          </a:blip>
          <a:stretch>
            <a:fillRect/>
          </a:stretch>
        </p:blipFill>
        <p:spPr>
          <a:xfrm>
            <a:off x="5367750" y="1102550"/>
            <a:ext cx="3273980" cy="2254075"/>
          </a:xfrm>
          <a:prstGeom prst="rect">
            <a:avLst/>
          </a:prstGeom>
          <a:noFill/>
          <a:ln>
            <a:noFill/>
          </a:ln>
        </p:spPr>
      </p:pic>
      <p:pic>
        <p:nvPicPr>
          <p:cNvPr id="574" name="Google Shape;574;p74"/>
          <p:cNvPicPr preferRelativeResize="0"/>
          <p:nvPr/>
        </p:nvPicPr>
        <p:blipFill>
          <a:blip r:embed="rId4">
            <a:alphaModFix/>
          </a:blip>
          <a:stretch>
            <a:fillRect/>
          </a:stretch>
        </p:blipFill>
        <p:spPr>
          <a:xfrm>
            <a:off x="791700" y="1102550"/>
            <a:ext cx="3273980" cy="2254075"/>
          </a:xfrm>
          <a:prstGeom prst="rect">
            <a:avLst/>
          </a:prstGeom>
          <a:noFill/>
          <a:ln>
            <a:noFill/>
          </a:ln>
        </p:spPr>
      </p:pic>
      <p:sp>
        <p:nvSpPr>
          <p:cNvPr id="575" name="Google Shape;575;p74"/>
          <p:cNvSpPr txBox="1"/>
          <p:nvPr/>
        </p:nvSpPr>
        <p:spPr>
          <a:xfrm>
            <a:off x="541800" y="3920350"/>
            <a:ext cx="8060400" cy="615600"/>
          </a:xfrm>
          <a:prstGeom prst="rect">
            <a:avLst/>
          </a:prstGeom>
          <a:solidFill>
            <a:srgbClr val="D9D2E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separately analyze the user biographies the same way as tweets (keywords, maybe hashtags) - separate list of black-related keywords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300"/>
              <a:t>Black Twitter Project Update</a:t>
            </a:r>
            <a:endParaRPr sz="3300"/>
          </a:p>
        </p:txBody>
      </p:sp>
      <p:sp>
        <p:nvSpPr>
          <p:cNvPr id="100" name="Google Shape;100;p1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12/08/2022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nvSpPr>
        <p:spPr>
          <a:xfrm>
            <a:off x="346700" y="272250"/>
            <a:ext cx="875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Negative Filter List (Non-Black Indicators)</a:t>
            </a:r>
            <a:endParaRPr/>
          </a:p>
        </p:txBody>
      </p:sp>
      <p:graphicFrame>
        <p:nvGraphicFramePr>
          <p:cNvPr id="106" name="Google Shape;106;p20"/>
          <p:cNvGraphicFramePr/>
          <p:nvPr/>
        </p:nvGraphicFramePr>
        <p:xfrm>
          <a:off x="3693713" y="908800"/>
          <a:ext cx="3000000" cy="3000000"/>
        </p:xfrm>
        <a:graphic>
          <a:graphicData uri="http://schemas.openxmlformats.org/drawingml/2006/table">
            <a:tbl>
              <a:tblPr>
                <a:noFill/>
                <a:tableStyleId>{0E968356-D2D7-4D35-86DA-FE4F4083E1D0}</a:tableStyleId>
              </a:tblPr>
              <a:tblGrid>
                <a:gridCol w="1471825"/>
              </a:tblGrid>
              <a:tr h="272775">
                <a:tc>
                  <a:txBody>
                    <a:bodyPr/>
                    <a:lstStyle/>
                    <a:p>
                      <a:pPr indent="0" lvl="0" marL="0" rtl="0" algn="l">
                        <a:lnSpc>
                          <a:spcPct val="115000"/>
                        </a:lnSpc>
                        <a:spcBef>
                          <a:spcPts val="0"/>
                        </a:spcBef>
                        <a:spcAft>
                          <a:spcPts val="0"/>
                        </a:spcAft>
                        <a:buNone/>
                      </a:pPr>
                      <a:r>
                        <a:rPr b="1" lang="en" sz="750"/>
                        <a:t>keywords</a:t>
                      </a:r>
                      <a:endParaRPr b="1"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r>
              <a:tr h="272775">
                <a:tc>
                  <a:txBody>
                    <a:bodyPr/>
                    <a:lstStyle/>
                    <a:p>
                      <a:pPr indent="0" lvl="0" marL="0" rtl="0" algn="l">
                        <a:lnSpc>
                          <a:spcPct val="115000"/>
                        </a:lnSpc>
                        <a:spcBef>
                          <a:spcPts val="0"/>
                        </a:spcBef>
                        <a:spcAft>
                          <a:spcPts val="0"/>
                        </a:spcAft>
                        <a:buNone/>
                      </a:pPr>
                      <a:r>
                        <a:rPr lang="en" sz="750"/>
                        <a:t>non-black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2775">
                <a:tc>
                  <a:txBody>
                    <a:bodyPr/>
                    <a:lstStyle/>
                    <a:p>
                      <a:pPr indent="0" lvl="0" marL="0" rtl="0" algn="l">
                        <a:lnSpc>
                          <a:spcPct val="115000"/>
                        </a:lnSpc>
                        <a:spcBef>
                          <a:spcPts val="0"/>
                        </a:spcBef>
                        <a:spcAft>
                          <a:spcPts val="0"/>
                        </a:spcAft>
                        <a:buNone/>
                      </a:pPr>
                      <a:r>
                        <a:rPr lang="en" sz="750"/>
                        <a:t>black and white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2775">
                <a:tc>
                  <a:txBody>
                    <a:bodyPr/>
                    <a:lstStyle/>
                    <a:p>
                      <a:pPr indent="0" lvl="0" marL="0" rtl="0" algn="l">
                        <a:lnSpc>
                          <a:spcPct val="115000"/>
                        </a:lnSpc>
                        <a:spcBef>
                          <a:spcPts val="0"/>
                        </a:spcBef>
                        <a:spcAft>
                          <a:spcPts val="0"/>
                        </a:spcAft>
                        <a:buNone/>
                      </a:pPr>
                      <a:r>
                        <a:rPr lang="en" sz="750"/>
                        <a:t>black &amp; white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2775">
                <a:tc>
                  <a:txBody>
                    <a:bodyPr/>
                    <a:lstStyle/>
                    <a:p>
                      <a:pPr indent="0" lvl="0" marL="0" rtl="0" algn="l">
                        <a:lnSpc>
                          <a:spcPct val="115000"/>
                        </a:lnSpc>
                        <a:spcBef>
                          <a:spcPts val="0"/>
                        </a:spcBef>
                        <a:spcAft>
                          <a:spcPts val="0"/>
                        </a:spcAft>
                        <a:buNone/>
                      </a:pPr>
                      <a:r>
                        <a:rPr lang="en" sz="750"/>
                        <a:t>black and blue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2775">
                <a:tc>
                  <a:txBody>
                    <a:bodyPr/>
                    <a:lstStyle/>
                    <a:p>
                      <a:pPr indent="0" lvl="0" marL="0" rtl="0" algn="l">
                        <a:lnSpc>
                          <a:spcPct val="115000"/>
                        </a:lnSpc>
                        <a:spcBef>
                          <a:spcPts val="0"/>
                        </a:spcBef>
                        <a:spcAft>
                          <a:spcPts val="0"/>
                        </a:spcAft>
                        <a:buNone/>
                      </a:pPr>
                      <a:r>
                        <a:rPr lang="en" sz="750"/>
                        <a:t>black &amp; blue</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2775">
                <a:tc>
                  <a:txBody>
                    <a:bodyPr/>
                    <a:lstStyle/>
                    <a:p>
                      <a:pPr indent="0" lvl="0" marL="0" rtl="0" algn="l">
                        <a:lnSpc>
                          <a:spcPct val="115000"/>
                        </a:lnSpc>
                        <a:spcBef>
                          <a:spcPts val="0"/>
                        </a:spcBef>
                        <a:spcAft>
                          <a:spcPts val="0"/>
                        </a:spcAft>
                        <a:buNone/>
                      </a:pPr>
                      <a:r>
                        <a:rPr lang="en" sz="750"/>
                        <a:t>black cat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2775">
                <a:tc>
                  <a:txBody>
                    <a:bodyPr/>
                    <a:lstStyle/>
                    <a:p>
                      <a:pPr indent="0" lvl="0" marL="0" rtl="0" algn="l">
                        <a:lnSpc>
                          <a:spcPct val="115000"/>
                        </a:lnSpc>
                        <a:spcBef>
                          <a:spcPts val="0"/>
                        </a:spcBef>
                        <a:spcAft>
                          <a:spcPts val="0"/>
                        </a:spcAft>
                        <a:buNone/>
                      </a:pPr>
                      <a:r>
                        <a:rPr lang="en" sz="750"/>
                        <a:t>black tea</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2775">
                <a:tc>
                  <a:txBody>
                    <a:bodyPr/>
                    <a:lstStyle/>
                    <a:p>
                      <a:pPr indent="0" lvl="0" marL="0" rtl="0" algn="l">
                        <a:lnSpc>
                          <a:spcPct val="115000"/>
                        </a:lnSpc>
                        <a:spcBef>
                          <a:spcPts val="0"/>
                        </a:spcBef>
                        <a:spcAft>
                          <a:spcPts val="0"/>
                        </a:spcAft>
                        <a:buNone/>
                      </a:pPr>
                      <a:r>
                        <a:rPr lang="en" sz="750"/>
                        <a:t>black belt</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2775">
                <a:tc>
                  <a:txBody>
                    <a:bodyPr/>
                    <a:lstStyle/>
                    <a:p>
                      <a:pPr indent="0" lvl="0" marL="0" rtl="0" algn="l">
                        <a:lnSpc>
                          <a:spcPct val="115000"/>
                        </a:lnSpc>
                        <a:spcBef>
                          <a:spcPts val="0"/>
                        </a:spcBef>
                        <a:spcAft>
                          <a:spcPts val="0"/>
                        </a:spcAft>
                        <a:buNone/>
                      </a:pPr>
                      <a:r>
                        <a:rPr lang="en" sz="750"/>
                        <a:t>black rock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2775">
                <a:tc>
                  <a:txBody>
                    <a:bodyPr/>
                    <a:lstStyle/>
                    <a:p>
                      <a:pPr indent="0" lvl="0" marL="0" rtl="0" algn="l">
                        <a:lnSpc>
                          <a:spcPct val="115000"/>
                        </a:lnSpc>
                        <a:spcBef>
                          <a:spcPts val="0"/>
                        </a:spcBef>
                        <a:spcAft>
                          <a:spcPts val="0"/>
                        </a:spcAft>
                        <a:buNone/>
                      </a:pPr>
                      <a:r>
                        <a:rPr lang="en" sz="750"/>
                        <a:t>black butler</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2775">
                <a:tc>
                  <a:txBody>
                    <a:bodyPr/>
                    <a:lstStyle/>
                    <a:p>
                      <a:pPr indent="0" lvl="0" marL="0" rtl="0" algn="l">
                        <a:lnSpc>
                          <a:spcPct val="115000"/>
                        </a:lnSpc>
                        <a:spcBef>
                          <a:spcPts val="0"/>
                        </a:spcBef>
                        <a:spcAft>
                          <a:spcPts val="0"/>
                        </a:spcAft>
                        <a:buNone/>
                      </a:pPr>
                      <a:r>
                        <a:rPr lang="en" sz="750"/>
                        <a:t>black pink</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2775">
                <a:tc>
                  <a:txBody>
                    <a:bodyPr/>
                    <a:lstStyle/>
                    <a:p>
                      <a:pPr indent="0" lvl="0" marL="0" rtl="0" algn="l">
                        <a:lnSpc>
                          <a:spcPct val="115000"/>
                        </a:lnSpc>
                        <a:spcBef>
                          <a:spcPts val="0"/>
                        </a:spcBef>
                        <a:spcAft>
                          <a:spcPts val="0"/>
                        </a:spcAft>
                        <a:buNone/>
                      </a:pPr>
                      <a:r>
                        <a:rPr lang="en" sz="750"/>
                        <a:t>acid black cherry</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2775">
                <a:tc>
                  <a:txBody>
                    <a:bodyPr/>
                    <a:lstStyle/>
                    <a:p>
                      <a:pPr indent="0" lvl="0" marL="0" rtl="0" algn="l">
                        <a:lnSpc>
                          <a:spcPct val="115000"/>
                        </a:lnSpc>
                        <a:spcBef>
                          <a:spcPts val="0"/>
                        </a:spcBef>
                        <a:spcAft>
                          <a:spcPts val="0"/>
                        </a:spcAft>
                        <a:buNone/>
                      </a:pPr>
                      <a:r>
                        <a:rPr lang="en" sz="750"/>
                        <a:t>black country</a:t>
                      </a:r>
                      <a:endParaRPr sz="750"/>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300"/>
              <a:t>Black Twitter Project Update</a:t>
            </a:r>
            <a:endParaRPr sz="3300"/>
          </a:p>
        </p:txBody>
      </p:sp>
      <p:sp>
        <p:nvSpPr>
          <p:cNvPr id="112" name="Google Shape;112;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12/01/2022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